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ink/ink1.xml" ContentType="application/inkml+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86" r:id="rId6"/>
    <p:sldId id="283" r:id="rId7"/>
    <p:sldId id="275" r:id="rId8"/>
    <p:sldId id="273" r:id="rId9"/>
    <p:sldId id="296" r:id="rId10"/>
    <p:sldId id="297" r:id="rId11"/>
    <p:sldId id="278" r:id="rId12"/>
    <p:sldId id="293" r:id="rId13"/>
    <p:sldId id="277" r:id="rId14"/>
    <p:sldId id="294" r:id="rId15"/>
    <p:sldId id="272" r:id="rId16"/>
    <p:sldId id="287" r:id="rId17"/>
    <p:sldId id="284" r:id="rId18"/>
    <p:sldId id="263" r:id="rId19"/>
    <p:sldId id="292" r:id="rId20"/>
    <p:sldId id="295" r:id="rId21"/>
    <p:sldId id="285" r:id="rId22"/>
    <p:sldId id="265" r:id="rId23"/>
    <p:sldId id="270" r:id="rId24"/>
    <p:sldId id="266" r:id="rId25"/>
    <p:sldId id="267" r:id="rId26"/>
    <p:sldId id="257" r:id="rId27"/>
    <p:sldId id="258" r:id="rId28"/>
    <p:sldId id="268" r:id="rId29"/>
    <p:sldId id="264" r:id="rId30"/>
    <p:sldId id="291" r:id="rId31"/>
    <p:sldId id="289" r:id="rId32"/>
    <p:sldId id="288" r:id="rId33"/>
  </p:sldIdLst>
  <p:sldSz cx="12192000" cy="6858000"/>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46" autoAdjust="0"/>
  </p:normalViewPr>
  <p:slideViewPr>
    <p:cSldViewPr snapToGrid="0">
      <p:cViewPr varScale="1">
        <p:scale>
          <a:sx n="73" d="100"/>
          <a:sy n="73" d="100"/>
        </p:scale>
        <p:origin x="380"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843FA944-BF56-4F6C-B76A-089EED6D3541}"/>
    <pc:docChg chg="undo custSel modSld">
      <pc:chgData name="Danny Young" userId="cb0f4ce2-eb4f-479e-8e8f-3beb257e632f" providerId="ADAL" clId="{843FA944-BF56-4F6C-B76A-089EED6D3541}" dt="2024-10-02T16:56:24.506" v="6" actId="9405"/>
      <pc:docMkLst>
        <pc:docMk/>
      </pc:docMkLst>
      <pc:sldChg chg="addSp mod">
        <pc:chgData name="Danny Young" userId="cb0f4ce2-eb4f-479e-8e8f-3beb257e632f" providerId="ADAL" clId="{843FA944-BF56-4F6C-B76A-089EED6D3541}" dt="2024-10-02T16:56:24.506" v="6" actId="9405"/>
        <pc:sldMkLst>
          <pc:docMk/>
          <pc:sldMk cId="0" sldId="272"/>
        </pc:sldMkLst>
        <pc:inkChg chg="add">
          <ac:chgData name="Danny Young" userId="cb0f4ce2-eb4f-479e-8e8f-3beb257e632f" providerId="ADAL" clId="{843FA944-BF56-4F6C-B76A-089EED6D3541}" dt="2024-10-02T16:56:24.506" v="6" actId="9405"/>
          <ac:inkMkLst>
            <pc:docMk/>
            <pc:sldMk cId="0" sldId="272"/>
            <ac:inkMk id="13" creationId="{D377D066-0CD2-6BE1-F233-C688DC93A1BF}"/>
          </ac:inkMkLst>
        </pc:inkChg>
      </pc:sldChg>
      <pc:sldChg chg="modSp mod">
        <pc:chgData name="Danny Young" userId="cb0f4ce2-eb4f-479e-8e8f-3beb257e632f" providerId="ADAL" clId="{843FA944-BF56-4F6C-B76A-089EED6D3541}" dt="2024-09-25T19:46:43.190" v="5" actId="20577"/>
        <pc:sldMkLst>
          <pc:docMk/>
          <pc:sldMk cId="0" sldId="283"/>
        </pc:sldMkLst>
        <pc:spChg chg="mod">
          <ac:chgData name="Danny Young" userId="cb0f4ce2-eb4f-479e-8e8f-3beb257e632f" providerId="ADAL" clId="{843FA944-BF56-4F6C-B76A-089EED6D3541}" dt="2024-09-25T19:46:43.190" v="5" actId="20577"/>
          <ac:spMkLst>
            <pc:docMk/>
            <pc:sldMk cId="0" sldId="283"/>
            <ac:spMk id="12291" creationId="{4E60ACFF-4B0F-4F94-8F94-83C2E2C65D6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2T16:56:24.498"/>
    </inkml:context>
    <inkml:brush xml:id="br0">
      <inkml:brushProperty name="width" value="0.05" units="cm"/>
      <inkml:brushProperty name="height" value="0.05" units="cm"/>
    </inkml:brush>
  </inkml:definitions>
  <inkml:trace contextRef="#ctx0" brushRef="#br0">9 87 10970,'-8'-17'431,"21"18"963,11 5-513,73 3 311,134-5 0,-131-4-987,344 15 80,182-2 339,-580-14-487,1-2-1,-1-2 1,0-2 0,46-13-1,-76 13 229,-12 0 224,-6 6-541,1 0-1,0-1 1,-1 1 0,0 0 0,1 0-1,-1 0 1,0 0 0,1 0-1,-1 0 1,0 0 0,0 1 0,0-1-1,0 1 1,-2-1 0,-35-9-304,0 2-1,-54-4 1,-89 3-731,165 8 930,-28 0-94,-413-11-523,3 23 769,423-9-164,2 0-295,0 0 1,0 2 0,0 1 0,-38 12 0,67-17 259,0 0 0,-1 0-1,1 1 1,0-1 0,0 0 0,0 1-1,0-1 1,0 1 0,0-1 0,0 1-1,0-1 1,0 1 0,0 0 0,0 0-1,0-1 1,0 1 0,0 0 0,0 0-1,1 0 1,-1 0 0,0 0 0,1 0-1,-1 0 1,1 0 0,-1 2 0,1-2-41,1 1 1,1-1-1,-1 0 1,0 0-1,0 0 1,0 0-1,1 0 1,-1 0-1,0 0 1,1 0-1,-1-1 1,1 1-1,-1 0 1,1-1-1,-1 1 1,1-1-1,-1 0 1,1 1-1,0-1 1,-1 0-1,3 0 1,56 5-1978,17-4 947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DED1F-017A-4DF1-961A-984FF0F72AA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ECBD1A8F-EF82-40EE-86A1-585AADFAE80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F0373AC-33F2-412D-9F2C-BD8B64EF410B}" type="datetimeFigureOut">
              <a:rPr lang="en-CA"/>
              <a:pPr>
                <a:defRPr/>
              </a:pPr>
              <a:t>2024-10-02</a:t>
            </a:fld>
            <a:endParaRPr lang="en-CA"/>
          </a:p>
        </p:txBody>
      </p:sp>
      <p:sp>
        <p:nvSpPr>
          <p:cNvPr id="4" name="Slide Image Placeholder 3">
            <a:extLst>
              <a:ext uri="{FF2B5EF4-FFF2-40B4-BE49-F238E27FC236}">
                <a16:creationId xmlns:a16="http://schemas.microsoft.com/office/drawing/2014/main" id="{476840DA-FE39-4C74-81C6-72256AD50C7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361FA67B-3ECB-46D4-A2D9-EE3B2B23431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5F3AD162-DEE9-4FCE-80E8-E86730893D1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8F69A7C2-B398-4DC8-95DE-91B8E1AE41B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42EFE9E-29EB-4F9B-B3F3-9BF58A64114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C613CD2-18A0-453C-A185-35C3A937B85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61DDEBE-F312-4F17-AE20-FC2B39166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10244" name="Slide Number Placeholder 3">
            <a:extLst>
              <a:ext uri="{FF2B5EF4-FFF2-40B4-BE49-F238E27FC236}">
                <a16:creationId xmlns:a16="http://schemas.microsoft.com/office/drawing/2014/main" id="{78C835A4-65C5-40B7-AE13-32015BB79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256C2-1502-43DA-A2EE-0088503F7EBA}"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D6E7FE3-ABBB-4899-807D-03E91A7879A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3509F92-22B9-46C1-B087-FFDB2FA51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1508" name="Slide Number Placeholder 3">
            <a:extLst>
              <a:ext uri="{FF2B5EF4-FFF2-40B4-BE49-F238E27FC236}">
                <a16:creationId xmlns:a16="http://schemas.microsoft.com/office/drawing/2014/main" id="{C4363CBF-A654-4269-A6F7-0B87E4D99F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B26B5-B2B0-450A-94DF-9EE28CB93643}" type="slidenum">
              <a:rPr lang="en-CA" altLang="en-US"/>
              <a:pPr/>
              <a:t>10</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11</a:t>
            </a:fld>
            <a:endParaRPr lang="en-CA" altLang="en-US"/>
          </a:p>
        </p:txBody>
      </p:sp>
    </p:spTree>
    <p:extLst>
      <p:ext uri="{BB962C8B-B14F-4D97-AF65-F5344CB8AC3E}">
        <p14:creationId xmlns:p14="http://schemas.microsoft.com/office/powerpoint/2010/main" val="406058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C46374D-C2C5-4B22-8404-472576ACF79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6818F42-12A9-48F0-B092-A631B758B8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B61C6E61-FF55-452D-A973-92A3F6EC7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0CC7AD-0F07-4FD5-A49A-EF026461142B}" type="slidenum">
              <a:rPr lang="en-CA" altLang="en-US"/>
              <a:pPr/>
              <a:t>12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F6382A4-9B03-4DC3-93E2-F39EEE8BAF1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EE149A1-B0F4-42C4-95D4-9B7880D2F8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9017B41D-5085-41FA-A1B8-53C148FC2D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8276D-D23E-4E11-9427-19E2BA2FE49F}" type="slidenum">
              <a:rPr lang="en-CA" altLang="en-US"/>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8100D47-FAB4-458A-99CB-1D8ED108038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5FD49F-1809-4ED0-8BBA-666FF789A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5C00516C-C5C6-4834-872F-FFA7D3A937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CCDC4A-ABC2-4ADD-99B0-90BA577F227D}" type="slidenum">
              <a:rPr lang="en-CA" altLang="en-US"/>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295E016-C612-4411-969C-7E83F3E9641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499C1EE-22E8-49B7-BA44-757E11163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4EC00C5E-DADB-4BBD-8BB2-8C3BE87A75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B6D471-1B08-44DF-B065-ED2C395CFF22}"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16</a:t>
            </a:fld>
            <a:endParaRPr lang="en-CA" altLang="en-US"/>
          </a:p>
        </p:txBody>
      </p:sp>
    </p:spTree>
    <p:extLst>
      <p:ext uri="{BB962C8B-B14F-4D97-AF65-F5344CB8AC3E}">
        <p14:creationId xmlns:p14="http://schemas.microsoft.com/office/powerpoint/2010/main" val="372031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17</a:t>
            </a:fld>
            <a:endParaRPr lang="en-CA" altLang="en-US"/>
          </a:p>
        </p:txBody>
      </p:sp>
    </p:spTree>
    <p:extLst>
      <p:ext uri="{BB962C8B-B14F-4D97-AF65-F5344CB8AC3E}">
        <p14:creationId xmlns:p14="http://schemas.microsoft.com/office/powerpoint/2010/main" val="55471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C71B07C-4CC0-47BD-9828-240EF9BF5E7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D2576E7-816D-4223-8A3A-4C680C44DC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0180" name="Slide Number Placeholder 3">
            <a:extLst>
              <a:ext uri="{FF2B5EF4-FFF2-40B4-BE49-F238E27FC236}">
                <a16:creationId xmlns:a16="http://schemas.microsoft.com/office/drawing/2014/main" id="{65C710E2-BD40-49AF-9FD1-0E5D10DB77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B932DA-1BE9-41B7-9E31-BDAB0B5F065A}" type="slidenum">
              <a:rPr lang="en-CA" altLang="en-US"/>
              <a:pPr/>
              <a:t>18</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2917A36-6CBA-4AE2-864C-2A3F9180443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630DC51-2930-4154-B7C9-AA464B6341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1748" name="Slide Number Placeholder 3">
            <a:extLst>
              <a:ext uri="{FF2B5EF4-FFF2-40B4-BE49-F238E27FC236}">
                <a16:creationId xmlns:a16="http://schemas.microsoft.com/office/drawing/2014/main" id="{1F9DBE42-DAAD-4653-83C0-E795A34E9E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07B385-31FA-4A8D-B164-6B7601DB791F}" type="slidenum">
              <a:rPr lang="en-CA" altLang="en-US"/>
              <a:pPr/>
              <a:t>19</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2</a:t>
            </a:fld>
            <a:endParaRPr lang="en-CA" altLang="en-US"/>
          </a:p>
        </p:txBody>
      </p:sp>
    </p:spTree>
    <p:extLst>
      <p:ext uri="{BB962C8B-B14F-4D97-AF65-F5344CB8AC3E}">
        <p14:creationId xmlns:p14="http://schemas.microsoft.com/office/powerpoint/2010/main" val="6194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A0CAD69-BAC5-4DBE-9567-CDE072BEA1F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4711DBE-92D5-4B12-A915-3C35B02567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3796" name="Slide Number Placeholder 3">
            <a:extLst>
              <a:ext uri="{FF2B5EF4-FFF2-40B4-BE49-F238E27FC236}">
                <a16:creationId xmlns:a16="http://schemas.microsoft.com/office/drawing/2014/main" id="{B60707CE-7795-4963-9521-B1692BE60D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31017-3752-46F2-96E2-F93A8EAE36D2}" type="slidenum">
              <a:rPr lang="en-CA" altLang="en-US"/>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A0A784C-99B1-437A-A609-FDA65AEEF20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4175E86-1481-48F3-B554-B204E2A3C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5844" name="Slide Number Placeholder 3">
            <a:extLst>
              <a:ext uri="{FF2B5EF4-FFF2-40B4-BE49-F238E27FC236}">
                <a16:creationId xmlns:a16="http://schemas.microsoft.com/office/drawing/2014/main" id="{B08145E7-D264-41B3-A243-390D167373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3B489A-0D7B-4153-8117-F3A8A661E8D2}" type="slidenum">
              <a:rPr lang="en-CA" altLang="en-US"/>
              <a:pPr/>
              <a:t>21</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20A327F-4217-429F-B5B8-60E226FD49E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B818C91-52AA-40C7-8988-9D92FA4D0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97774786-0B15-48EB-AF15-9F76FE761D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944EC-21DD-447B-B5C6-CAE69A6CF9A1}" type="slidenum">
              <a:rPr lang="en-CA" altLang="en-US"/>
              <a:pPr/>
              <a:t>22</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816C35C-9596-44B6-88A9-3B3D81CDC18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8D21777-7F37-4488-98BD-BA0FC4627C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9940" name="Slide Number Placeholder 3">
            <a:extLst>
              <a:ext uri="{FF2B5EF4-FFF2-40B4-BE49-F238E27FC236}">
                <a16:creationId xmlns:a16="http://schemas.microsoft.com/office/drawing/2014/main" id="{CC42DFB5-CAB8-40B6-B038-CE447F764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38468-12AE-4B31-BD50-1F96CDCDE56F}" type="slidenum">
              <a:rPr lang="en-CA" altLang="en-US">
                <a:latin typeface="Arial" panose="020B0604020202020204" pitchFamily="34" charset="0"/>
              </a:rPr>
              <a:pPr>
                <a:spcBef>
                  <a:spcPct val="0"/>
                </a:spcBef>
              </a:pPr>
              <a:t>23</a:t>
            </a:fld>
            <a:endParaRPr lang="en-CA"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3515E8E-EF39-46DD-A871-EA38B7FB18A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5CF8B9E-229F-4738-961B-3EC619EB6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1988" name="Slide Number Placeholder 3">
            <a:extLst>
              <a:ext uri="{FF2B5EF4-FFF2-40B4-BE49-F238E27FC236}">
                <a16:creationId xmlns:a16="http://schemas.microsoft.com/office/drawing/2014/main" id="{0A8F9A08-C3FC-4ACB-AD6D-73AB8FB973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B3166C-CAD2-446E-AEB2-2F34AEAB6E2B}" type="slidenum">
              <a:rPr lang="en-CA" altLang="en-US">
                <a:latin typeface="Arial" panose="020B0604020202020204" pitchFamily="34" charset="0"/>
              </a:rPr>
              <a:pPr>
                <a:spcBef>
                  <a:spcPct val="0"/>
                </a:spcBef>
              </a:pPr>
              <a:t>24</a:t>
            </a:fld>
            <a:endParaRPr lang="en-CA"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5E7DA6B-18E5-47FE-9212-EFDB0966E5E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9B1A70D-4136-4D95-BF08-9B08268496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4036" name="Slide Number Placeholder 3">
            <a:extLst>
              <a:ext uri="{FF2B5EF4-FFF2-40B4-BE49-F238E27FC236}">
                <a16:creationId xmlns:a16="http://schemas.microsoft.com/office/drawing/2014/main" id="{D81E4EE2-1E26-4B8C-B125-8DF378BC0A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61BC78-96F3-4831-B427-0C4C1A9D2DBD}" type="slidenum">
              <a:rPr lang="en-CA" altLang="en-US"/>
              <a:pPr/>
              <a:t>25</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99A8D0-E152-4517-98E0-5960A19AE1F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6BB6673-E880-480F-9CAB-3BB32523DD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6084" name="Slide Number Placeholder 3">
            <a:extLst>
              <a:ext uri="{FF2B5EF4-FFF2-40B4-BE49-F238E27FC236}">
                <a16:creationId xmlns:a16="http://schemas.microsoft.com/office/drawing/2014/main" id="{F62F9B48-54F5-4BE6-9222-8E4106375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990890-0BC7-4475-BDB3-DD29FAD15B75}" type="slidenum">
              <a:rPr lang="en-CA" altLang="en-US">
                <a:latin typeface="Arial" panose="020B0604020202020204" pitchFamily="34" charset="0"/>
              </a:rPr>
              <a:pPr>
                <a:spcBef>
                  <a:spcPct val="0"/>
                </a:spcBef>
              </a:pPr>
              <a:t>26</a:t>
            </a:fld>
            <a:endParaRPr lang="en-CA"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99A8D0-E152-4517-98E0-5960A19AE1F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6BB6673-E880-480F-9CAB-3BB32523DD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6084" name="Slide Number Placeholder 3">
            <a:extLst>
              <a:ext uri="{FF2B5EF4-FFF2-40B4-BE49-F238E27FC236}">
                <a16:creationId xmlns:a16="http://schemas.microsoft.com/office/drawing/2014/main" id="{F62F9B48-54F5-4BE6-9222-8E4106375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990890-0BC7-4475-BDB3-DD29FAD15B75}" type="slidenum">
              <a:rPr lang="en-CA" altLang="en-US">
                <a:latin typeface="Arial" panose="020B0604020202020204" pitchFamily="34" charset="0"/>
              </a:rPr>
              <a:pPr>
                <a:spcBef>
                  <a:spcPct val="0"/>
                </a:spcBef>
              </a:pPr>
              <a:t>27</a:t>
            </a:fld>
            <a:endParaRPr lang="en-CA" altLang="en-US">
              <a:latin typeface="Arial" panose="020B0604020202020204" pitchFamily="34" charset="0"/>
            </a:endParaRPr>
          </a:p>
        </p:txBody>
      </p:sp>
    </p:spTree>
    <p:extLst>
      <p:ext uri="{BB962C8B-B14F-4D97-AF65-F5344CB8AC3E}">
        <p14:creationId xmlns:p14="http://schemas.microsoft.com/office/powerpoint/2010/main" val="216279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52AA673-3F4E-4796-A859-616AB36E5BF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DA272AD-F305-4C27-86A5-75C1F8B988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8132" name="Slide Number Placeholder 3">
            <a:extLst>
              <a:ext uri="{FF2B5EF4-FFF2-40B4-BE49-F238E27FC236}">
                <a16:creationId xmlns:a16="http://schemas.microsoft.com/office/drawing/2014/main" id="{BBD015E8-C751-49B4-8E4A-0089448231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F50C09-16EC-4E1D-9081-17B11FE134AD}" type="slidenum">
              <a:rPr lang="en-CA" altLang="en-US"/>
              <a:pPr/>
              <a:t>28</a:t>
            </a:fld>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29</a:t>
            </a:fld>
            <a:endParaRPr lang="en-CA" altLang="en-US"/>
          </a:p>
        </p:txBody>
      </p:sp>
    </p:spTree>
    <p:extLst>
      <p:ext uri="{BB962C8B-B14F-4D97-AF65-F5344CB8AC3E}">
        <p14:creationId xmlns:p14="http://schemas.microsoft.com/office/powerpoint/2010/main" val="183448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498E020-3288-45F7-898B-5BD79805117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5094D8E-424F-4AC8-99D1-3070368D95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3316" name="Slide Number Placeholder 3">
            <a:extLst>
              <a:ext uri="{FF2B5EF4-FFF2-40B4-BE49-F238E27FC236}">
                <a16:creationId xmlns:a16="http://schemas.microsoft.com/office/drawing/2014/main" id="{7436510A-7E10-44BC-9BE6-F5E6D786B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D9AC44-B0FB-4F62-95DC-384B0CC2D4DB}" type="slidenum">
              <a:rPr lang="en-CA" altLang="en-US"/>
              <a:pPr/>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5D4C1C4-88C1-413B-B84F-A9E1D3DEA61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B2C22B2-6A18-4DC4-BA90-6DB3D15685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5364" name="Slide Number Placeholder 3">
            <a:extLst>
              <a:ext uri="{FF2B5EF4-FFF2-40B4-BE49-F238E27FC236}">
                <a16:creationId xmlns:a16="http://schemas.microsoft.com/office/drawing/2014/main" id="{C9A07B6F-5F6A-4539-A5AE-DC6C6C9DC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960376-08B6-45DC-BB63-E7834FAF43BE}" type="slidenum">
              <a:rPr lang="en-CA" altLang="en-US"/>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63ECE94-06B2-4EC4-8003-967DC10379F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42B2E1C-8D47-4225-8763-9497EC6DCC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7412" name="Slide Number Placeholder 3">
            <a:extLst>
              <a:ext uri="{FF2B5EF4-FFF2-40B4-BE49-F238E27FC236}">
                <a16:creationId xmlns:a16="http://schemas.microsoft.com/office/drawing/2014/main" id="{18CCC669-BED4-46FA-90E2-F8D1206F9B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621F3A-1EA1-40B9-A055-14720ED27141}" type="slidenum">
              <a:rPr lang="en-CA" altLang="en-US"/>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6</a:t>
            </a:fld>
            <a:endParaRPr lang="en-CA" altLang="en-US"/>
          </a:p>
        </p:txBody>
      </p:sp>
    </p:spTree>
    <p:extLst>
      <p:ext uri="{BB962C8B-B14F-4D97-AF65-F5344CB8AC3E}">
        <p14:creationId xmlns:p14="http://schemas.microsoft.com/office/powerpoint/2010/main" val="250110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7</a:t>
            </a:fld>
            <a:endParaRPr lang="en-CA" altLang="en-US"/>
          </a:p>
        </p:txBody>
      </p:sp>
    </p:spTree>
    <p:extLst>
      <p:ext uri="{BB962C8B-B14F-4D97-AF65-F5344CB8AC3E}">
        <p14:creationId xmlns:p14="http://schemas.microsoft.com/office/powerpoint/2010/main" val="343609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23DAFE5-58E3-41A8-897A-7CED8891FA3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73AFCE6-2FC6-471D-BA5C-7B7601316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9460" name="Slide Number Placeholder 3">
            <a:extLst>
              <a:ext uri="{FF2B5EF4-FFF2-40B4-BE49-F238E27FC236}">
                <a16:creationId xmlns:a16="http://schemas.microsoft.com/office/drawing/2014/main" id="{9DCB8856-6240-4DFE-B17F-D0FFCC2D7B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ADBFC3-6358-42DF-9BE8-4C82EA945F0C}" type="slidenum">
              <a:rPr lang="en-CA" altLang="en-US"/>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2EFE9E-29EB-4F9B-B3F3-9BF58A641143}" type="slidenum">
              <a:rPr lang="en-CA" altLang="en-US" smtClean="0"/>
              <a:pPr>
                <a:defRPr/>
              </a:pPr>
              <a:t>9</a:t>
            </a:fld>
            <a:endParaRPr lang="en-CA" altLang="en-US"/>
          </a:p>
        </p:txBody>
      </p:sp>
    </p:spTree>
    <p:extLst>
      <p:ext uri="{BB962C8B-B14F-4D97-AF65-F5344CB8AC3E}">
        <p14:creationId xmlns:p14="http://schemas.microsoft.com/office/powerpoint/2010/main" val="42932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71203F-C063-4B50-A290-948C0E4FF2D6}"/>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45E68BA-C58B-41C3-B3B1-B4F82229B9B9}"/>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57875A5-D901-4C19-B624-232B74EE414B}"/>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8CCB0DE-F2D3-49D5-9576-34B74674DA06}"/>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1EC7EE9C-76AB-4147-8B68-00A380D6E8D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FC361B49-30EE-4901-83CD-CDE0E0A94081}"/>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76790367-1BA2-48D3-978C-2A5AEBD8C952}"/>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63439700-B50A-45A4-9D4F-7F70344351B9}"/>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655D2FAA-84A4-4329-B5F3-82DB55AC8F2F}"/>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50FA7E16-8C95-4682-8F02-9EBE385C034B}"/>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A9AA2CBF-15B2-4F81-A4F5-94EB08777DBC}"/>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F122092F-F619-4640-BB3E-96CE75E98E4F}"/>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026FACD-0DB9-4C42-8A30-71F42C2A864B}"/>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9A11D5C7-61A3-453A-9F8E-490AE8864345}"/>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EB069565-DCA8-45F1-B9BD-2392CE0BC061}"/>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7079FC87-A1DC-4977-88FB-228B179C8557}"/>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5F308032-E4F7-41A5-96A0-637ED9F61344}"/>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E04C5C96-3B24-4300-AB24-6C57D02578E6}" type="datetimeFigureOut">
              <a:rPr lang="en-CA"/>
              <a:pPr>
                <a:defRPr/>
              </a:pPr>
              <a:t>2024-10-02</a:t>
            </a:fld>
            <a:endParaRPr lang="en-CA"/>
          </a:p>
        </p:txBody>
      </p:sp>
      <p:sp>
        <p:nvSpPr>
          <p:cNvPr id="23" name="Footer Placeholder 16">
            <a:extLst>
              <a:ext uri="{FF2B5EF4-FFF2-40B4-BE49-F238E27FC236}">
                <a16:creationId xmlns:a16="http://schemas.microsoft.com/office/drawing/2014/main" id="{30AB16B9-13DB-4404-88E4-75F50A23ADFE}"/>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761A49F4-B78F-4297-A886-79B80C32B688}"/>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AE300E51-2FBA-4283-AD7C-8CF1DCEB3D67}" type="slidenum">
              <a:rPr lang="en-CA" altLang="en-US"/>
              <a:pPr>
                <a:defRPr/>
              </a:pPr>
              <a:t>‹#›</a:t>
            </a:fld>
            <a:endParaRPr lang="en-CA" altLang="en-US"/>
          </a:p>
        </p:txBody>
      </p:sp>
    </p:spTree>
    <p:extLst>
      <p:ext uri="{BB962C8B-B14F-4D97-AF65-F5344CB8AC3E}">
        <p14:creationId xmlns:p14="http://schemas.microsoft.com/office/powerpoint/2010/main" val="19704284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0ACD3D1-BC09-4934-A334-4C59716F0DE6}"/>
              </a:ext>
            </a:extLst>
          </p:cNvPr>
          <p:cNvSpPr>
            <a:spLocks noGrp="1"/>
          </p:cNvSpPr>
          <p:nvPr>
            <p:ph type="dt" sz="half" idx="10"/>
          </p:nvPr>
        </p:nvSpPr>
        <p:spPr/>
        <p:txBody>
          <a:bodyPr/>
          <a:lstStyle>
            <a:lvl1pPr>
              <a:defRPr/>
            </a:lvl1pPr>
          </a:lstStyle>
          <a:p>
            <a:pPr>
              <a:defRPr/>
            </a:pPr>
            <a:fld id="{6E6AE143-CF2F-428B-8761-DB3F5ABD866E}" type="datetimeFigureOut">
              <a:rPr lang="en-CA"/>
              <a:pPr>
                <a:defRPr/>
              </a:pPr>
              <a:t>2024-10-02</a:t>
            </a:fld>
            <a:endParaRPr lang="en-CA"/>
          </a:p>
        </p:txBody>
      </p:sp>
      <p:sp>
        <p:nvSpPr>
          <p:cNvPr id="5" name="Footer Placeholder 2">
            <a:extLst>
              <a:ext uri="{FF2B5EF4-FFF2-40B4-BE49-F238E27FC236}">
                <a16:creationId xmlns:a16="http://schemas.microsoft.com/office/drawing/2014/main" id="{26E4EBF2-19A7-4EAF-88EF-FCBCA6F93AA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130E5B70-1F80-43BD-B978-BE1A25AC2114}"/>
              </a:ext>
            </a:extLst>
          </p:cNvPr>
          <p:cNvSpPr>
            <a:spLocks noGrp="1"/>
          </p:cNvSpPr>
          <p:nvPr>
            <p:ph type="sldNum" sz="quarter" idx="12"/>
          </p:nvPr>
        </p:nvSpPr>
        <p:spPr/>
        <p:txBody>
          <a:bodyPr/>
          <a:lstStyle>
            <a:lvl1pPr>
              <a:defRPr/>
            </a:lvl1pPr>
          </a:lstStyle>
          <a:p>
            <a:pPr>
              <a:defRPr/>
            </a:pPr>
            <a:fld id="{24A410D0-0CA2-454F-9CFE-C09AA2285827}" type="slidenum">
              <a:rPr lang="en-CA" altLang="en-US"/>
              <a:pPr>
                <a:defRPr/>
              </a:pPr>
              <a:t>‹#›</a:t>
            </a:fld>
            <a:endParaRPr lang="en-CA" altLang="en-US"/>
          </a:p>
        </p:txBody>
      </p:sp>
    </p:spTree>
    <p:extLst>
      <p:ext uri="{BB962C8B-B14F-4D97-AF65-F5344CB8AC3E}">
        <p14:creationId xmlns:p14="http://schemas.microsoft.com/office/powerpoint/2010/main" val="113362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39188BD-867B-4ED9-95B7-2C590F1A1CCE}"/>
              </a:ext>
            </a:extLst>
          </p:cNvPr>
          <p:cNvSpPr>
            <a:spLocks noGrp="1"/>
          </p:cNvSpPr>
          <p:nvPr>
            <p:ph type="dt" sz="half" idx="10"/>
          </p:nvPr>
        </p:nvSpPr>
        <p:spPr/>
        <p:txBody>
          <a:bodyPr/>
          <a:lstStyle>
            <a:lvl1pPr>
              <a:defRPr/>
            </a:lvl1pPr>
          </a:lstStyle>
          <a:p>
            <a:pPr>
              <a:defRPr/>
            </a:pPr>
            <a:fld id="{35CBD57F-1524-4560-B4C9-C2D47EC1FA57}" type="datetimeFigureOut">
              <a:rPr lang="en-CA"/>
              <a:pPr>
                <a:defRPr/>
              </a:pPr>
              <a:t>2024-10-02</a:t>
            </a:fld>
            <a:endParaRPr lang="en-CA"/>
          </a:p>
        </p:txBody>
      </p:sp>
      <p:sp>
        <p:nvSpPr>
          <p:cNvPr id="5" name="Footer Placeholder 2">
            <a:extLst>
              <a:ext uri="{FF2B5EF4-FFF2-40B4-BE49-F238E27FC236}">
                <a16:creationId xmlns:a16="http://schemas.microsoft.com/office/drawing/2014/main" id="{154A98AC-5774-4794-ACA8-192D5342EED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EABE7D42-2C6A-44E1-974A-A1342C3B5029}"/>
              </a:ext>
            </a:extLst>
          </p:cNvPr>
          <p:cNvSpPr>
            <a:spLocks noGrp="1"/>
          </p:cNvSpPr>
          <p:nvPr>
            <p:ph type="sldNum" sz="quarter" idx="12"/>
          </p:nvPr>
        </p:nvSpPr>
        <p:spPr/>
        <p:txBody>
          <a:bodyPr/>
          <a:lstStyle>
            <a:lvl1pPr>
              <a:defRPr/>
            </a:lvl1pPr>
          </a:lstStyle>
          <a:p>
            <a:pPr>
              <a:defRPr/>
            </a:pPr>
            <a:fld id="{4679FC8A-9DDC-40F0-B8AC-EF8EFD6D161E}" type="slidenum">
              <a:rPr lang="en-CA" altLang="en-US"/>
              <a:pPr>
                <a:defRPr/>
              </a:pPr>
              <a:t>‹#›</a:t>
            </a:fld>
            <a:endParaRPr lang="en-CA" altLang="en-US"/>
          </a:p>
        </p:txBody>
      </p:sp>
    </p:spTree>
    <p:extLst>
      <p:ext uri="{BB962C8B-B14F-4D97-AF65-F5344CB8AC3E}">
        <p14:creationId xmlns:p14="http://schemas.microsoft.com/office/powerpoint/2010/main" val="232388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174FE74-0D0D-4D7A-B575-70BBDF173D91}"/>
              </a:ext>
            </a:extLst>
          </p:cNvPr>
          <p:cNvSpPr>
            <a:spLocks noGrp="1"/>
          </p:cNvSpPr>
          <p:nvPr>
            <p:ph type="dt" sz="half" idx="10"/>
          </p:nvPr>
        </p:nvSpPr>
        <p:spPr/>
        <p:txBody>
          <a:bodyPr rtlCol="0"/>
          <a:lstStyle>
            <a:lvl1pPr>
              <a:defRPr/>
            </a:lvl1pPr>
          </a:lstStyle>
          <a:p>
            <a:pPr>
              <a:defRPr/>
            </a:pPr>
            <a:fld id="{B32A4174-50B0-4F45-97F8-187281193278}" type="datetimeFigureOut">
              <a:rPr lang="en-CA"/>
              <a:pPr>
                <a:defRPr/>
              </a:pPr>
              <a:t>2024-10-02</a:t>
            </a:fld>
            <a:endParaRPr lang="en-CA"/>
          </a:p>
        </p:txBody>
      </p:sp>
      <p:sp>
        <p:nvSpPr>
          <p:cNvPr id="5" name="Slide Number Placeholder 8">
            <a:extLst>
              <a:ext uri="{FF2B5EF4-FFF2-40B4-BE49-F238E27FC236}">
                <a16:creationId xmlns:a16="http://schemas.microsoft.com/office/drawing/2014/main" id="{1FD7CF54-98F5-4CBA-ACFE-7D1375BF7F1C}"/>
              </a:ext>
            </a:extLst>
          </p:cNvPr>
          <p:cNvSpPr>
            <a:spLocks noGrp="1"/>
          </p:cNvSpPr>
          <p:nvPr>
            <p:ph type="sldNum" sz="quarter" idx="11"/>
          </p:nvPr>
        </p:nvSpPr>
        <p:spPr/>
        <p:txBody>
          <a:bodyPr/>
          <a:lstStyle>
            <a:lvl1pPr>
              <a:defRPr smtClean="0"/>
            </a:lvl1pPr>
          </a:lstStyle>
          <a:p>
            <a:pPr>
              <a:defRPr/>
            </a:pPr>
            <a:fld id="{D348CB08-4438-4F4E-9F54-EEFF22F95F9E}"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E79D733C-44BD-47E2-B7DB-39C6ED76ABAA}"/>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71956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C2E-ECDF-4B71-A74F-FFB26BB9FB9C}"/>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CF60E0C-DD1E-445D-A72D-2F7B06528A17}"/>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0219B4-B9FE-4CB4-887A-DB5DB083025F}"/>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5EEEA51-86D3-4618-AD11-69D9CE74DCB8}"/>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51BD0C58-8A4E-4029-8867-D121EE15AA2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532D5250-2223-4BCD-AFE1-F98CF164A205}"/>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87F07654-D855-4DF5-888D-8615E2B75AE4}"/>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5DCB0794-D8E8-4998-8F83-F44B1675EB16}"/>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B9FDED15-5812-48DC-AD31-76393ECDB433}"/>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357A6C82-DE86-4941-AC77-48FD531261E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70322204-D048-4AB5-A6C0-25ABA7F353A9}"/>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75FD9C61-4797-44DC-AA63-C4887CD2AE97}"/>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B460D2A2-24DD-4233-A23C-3BAA11D0F937}"/>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000C1619-A634-408D-A6E0-437E9F884FA4}"/>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3FAAC175-7B1B-4D7A-9636-DFD98F9AFBEB}"/>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E1BC8FCE-65A5-4F68-9F46-7929E6F4FD48}"/>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39DCA10F-891A-425D-86F8-F38860A28752}"/>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D34E11B4-79AA-495F-BD36-43EF0553F309}" type="datetimeFigureOut">
              <a:rPr lang="en-CA"/>
              <a:pPr>
                <a:defRPr/>
              </a:pPr>
              <a:t>2024-10-02</a:t>
            </a:fld>
            <a:endParaRPr lang="en-CA"/>
          </a:p>
        </p:txBody>
      </p:sp>
      <p:sp>
        <p:nvSpPr>
          <p:cNvPr id="21" name="Footer Placeholder 4">
            <a:extLst>
              <a:ext uri="{FF2B5EF4-FFF2-40B4-BE49-F238E27FC236}">
                <a16:creationId xmlns:a16="http://schemas.microsoft.com/office/drawing/2014/main" id="{53530AB8-C434-4699-A2CD-06E58C524364}"/>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769BB147-2608-4C84-B72F-0666451A7CF9}"/>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CBF5FE4A-0BD6-4690-88A0-228380E66A1A}" type="slidenum">
              <a:rPr lang="en-CA" altLang="en-US"/>
              <a:pPr>
                <a:defRPr/>
              </a:pPr>
              <a:t>‹#›</a:t>
            </a:fld>
            <a:endParaRPr lang="en-CA" altLang="en-US"/>
          </a:p>
        </p:txBody>
      </p:sp>
    </p:spTree>
    <p:extLst>
      <p:ext uri="{BB962C8B-B14F-4D97-AF65-F5344CB8AC3E}">
        <p14:creationId xmlns:p14="http://schemas.microsoft.com/office/powerpoint/2010/main" val="8429052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376313E-5704-40BA-9414-9DF95C00123A}"/>
              </a:ext>
            </a:extLst>
          </p:cNvPr>
          <p:cNvSpPr>
            <a:spLocks noGrp="1"/>
          </p:cNvSpPr>
          <p:nvPr>
            <p:ph type="dt" sz="half" idx="10"/>
          </p:nvPr>
        </p:nvSpPr>
        <p:spPr/>
        <p:txBody>
          <a:bodyPr/>
          <a:lstStyle>
            <a:lvl1pPr>
              <a:defRPr/>
            </a:lvl1pPr>
          </a:lstStyle>
          <a:p>
            <a:pPr>
              <a:defRPr/>
            </a:pPr>
            <a:fld id="{FC7520BC-D18C-4094-9D5D-D707F5C12E12}" type="datetimeFigureOut">
              <a:rPr lang="en-CA"/>
              <a:pPr>
                <a:defRPr/>
              </a:pPr>
              <a:t>2024-10-02</a:t>
            </a:fld>
            <a:endParaRPr lang="en-CA"/>
          </a:p>
        </p:txBody>
      </p:sp>
      <p:sp>
        <p:nvSpPr>
          <p:cNvPr id="6" name="Footer Placeholder 2">
            <a:extLst>
              <a:ext uri="{FF2B5EF4-FFF2-40B4-BE49-F238E27FC236}">
                <a16:creationId xmlns:a16="http://schemas.microsoft.com/office/drawing/2014/main" id="{48C2E0B9-3379-4F68-B1AE-97CFDBF685F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2A21C323-5501-49D2-AC1B-1228B1AD3D8F}"/>
              </a:ext>
            </a:extLst>
          </p:cNvPr>
          <p:cNvSpPr>
            <a:spLocks noGrp="1"/>
          </p:cNvSpPr>
          <p:nvPr>
            <p:ph type="sldNum" sz="quarter" idx="12"/>
          </p:nvPr>
        </p:nvSpPr>
        <p:spPr/>
        <p:txBody>
          <a:bodyPr/>
          <a:lstStyle>
            <a:lvl1pPr>
              <a:defRPr/>
            </a:lvl1pPr>
          </a:lstStyle>
          <a:p>
            <a:pPr>
              <a:defRPr/>
            </a:pPr>
            <a:fld id="{8E76F963-B9B7-4275-AB88-921F78B3EF1C}" type="slidenum">
              <a:rPr lang="en-CA" altLang="en-US"/>
              <a:pPr>
                <a:defRPr/>
              </a:pPr>
              <a:t>‹#›</a:t>
            </a:fld>
            <a:endParaRPr lang="en-CA" altLang="en-US"/>
          </a:p>
        </p:txBody>
      </p:sp>
    </p:spTree>
    <p:extLst>
      <p:ext uri="{BB962C8B-B14F-4D97-AF65-F5344CB8AC3E}">
        <p14:creationId xmlns:p14="http://schemas.microsoft.com/office/powerpoint/2010/main" val="188179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F1C3F6DD-0B22-4A93-B7A2-DF5CD1EF494E}"/>
              </a:ext>
            </a:extLst>
          </p:cNvPr>
          <p:cNvSpPr>
            <a:spLocks noGrp="1"/>
          </p:cNvSpPr>
          <p:nvPr>
            <p:ph type="dt" sz="half" idx="10"/>
          </p:nvPr>
        </p:nvSpPr>
        <p:spPr/>
        <p:txBody>
          <a:bodyPr/>
          <a:lstStyle>
            <a:lvl1pPr>
              <a:defRPr/>
            </a:lvl1pPr>
          </a:lstStyle>
          <a:p>
            <a:pPr>
              <a:defRPr/>
            </a:pPr>
            <a:fld id="{8969BE8A-87FC-4519-A5F8-525B914C0EB7}" type="datetimeFigureOut">
              <a:rPr lang="en-CA"/>
              <a:pPr>
                <a:defRPr/>
              </a:pPr>
              <a:t>2024-10-02</a:t>
            </a:fld>
            <a:endParaRPr lang="en-CA"/>
          </a:p>
        </p:txBody>
      </p:sp>
      <p:sp>
        <p:nvSpPr>
          <p:cNvPr id="8" name="Footer Placeholder 2">
            <a:extLst>
              <a:ext uri="{FF2B5EF4-FFF2-40B4-BE49-F238E27FC236}">
                <a16:creationId xmlns:a16="http://schemas.microsoft.com/office/drawing/2014/main" id="{E82FDFF0-6CD8-4A81-B480-8FA601E97FE5}"/>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5383EC86-6E8C-4C16-9B4B-431D58B3CEBA}"/>
              </a:ext>
            </a:extLst>
          </p:cNvPr>
          <p:cNvSpPr>
            <a:spLocks noGrp="1"/>
          </p:cNvSpPr>
          <p:nvPr>
            <p:ph type="sldNum" sz="quarter" idx="12"/>
          </p:nvPr>
        </p:nvSpPr>
        <p:spPr/>
        <p:txBody>
          <a:bodyPr/>
          <a:lstStyle>
            <a:lvl1pPr>
              <a:defRPr/>
            </a:lvl1pPr>
          </a:lstStyle>
          <a:p>
            <a:pPr>
              <a:defRPr/>
            </a:pPr>
            <a:fld id="{665B2410-E3FA-4C39-A6E4-5B4E33492FD0}" type="slidenum">
              <a:rPr lang="en-CA" altLang="en-US"/>
              <a:pPr>
                <a:defRPr/>
              </a:pPr>
              <a:t>‹#›</a:t>
            </a:fld>
            <a:endParaRPr lang="en-CA" altLang="en-US"/>
          </a:p>
        </p:txBody>
      </p:sp>
    </p:spTree>
    <p:extLst>
      <p:ext uri="{BB962C8B-B14F-4D97-AF65-F5344CB8AC3E}">
        <p14:creationId xmlns:p14="http://schemas.microsoft.com/office/powerpoint/2010/main" val="359285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465788E3-DE9D-4592-9150-BE7254E78CA6}"/>
              </a:ext>
            </a:extLst>
          </p:cNvPr>
          <p:cNvSpPr>
            <a:spLocks noGrp="1"/>
          </p:cNvSpPr>
          <p:nvPr>
            <p:ph type="dt" sz="half" idx="10"/>
          </p:nvPr>
        </p:nvSpPr>
        <p:spPr/>
        <p:txBody>
          <a:bodyPr rtlCol="0"/>
          <a:lstStyle>
            <a:lvl1pPr>
              <a:defRPr/>
            </a:lvl1pPr>
          </a:lstStyle>
          <a:p>
            <a:pPr>
              <a:defRPr/>
            </a:pPr>
            <a:fld id="{93C806BA-74CB-4D65-805B-0256BD996B42}" type="datetimeFigureOut">
              <a:rPr lang="en-CA"/>
              <a:pPr>
                <a:defRPr/>
              </a:pPr>
              <a:t>2024-10-02</a:t>
            </a:fld>
            <a:endParaRPr lang="en-CA"/>
          </a:p>
        </p:txBody>
      </p:sp>
      <p:sp>
        <p:nvSpPr>
          <p:cNvPr id="4" name="Slide Number Placeholder 6">
            <a:extLst>
              <a:ext uri="{FF2B5EF4-FFF2-40B4-BE49-F238E27FC236}">
                <a16:creationId xmlns:a16="http://schemas.microsoft.com/office/drawing/2014/main" id="{D085BA0B-8433-4D2A-950E-9D689DAB8100}"/>
              </a:ext>
            </a:extLst>
          </p:cNvPr>
          <p:cNvSpPr>
            <a:spLocks noGrp="1"/>
          </p:cNvSpPr>
          <p:nvPr>
            <p:ph type="sldNum" sz="quarter" idx="11"/>
          </p:nvPr>
        </p:nvSpPr>
        <p:spPr/>
        <p:txBody>
          <a:bodyPr/>
          <a:lstStyle>
            <a:lvl1pPr>
              <a:defRPr smtClean="0"/>
            </a:lvl1pPr>
          </a:lstStyle>
          <a:p>
            <a:pPr>
              <a:defRPr/>
            </a:pPr>
            <a:fld id="{9C27A68C-9401-49A2-96F0-CA71C4B84618}"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EA9F7826-EC98-4164-B63E-FA21AEA39B4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2329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C2AC21C2-659C-4CE6-9506-D99E5D8047C7}"/>
              </a:ext>
            </a:extLst>
          </p:cNvPr>
          <p:cNvSpPr>
            <a:spLocks noGrp="1"/>
          </p:cNvSpPr>
          <p:nvPr>
            <p:ph type="dt" sz="half" idx="10"/>
          </p:nvPr>
        </p:nvSpPr>
        <p:spPr/>
        <p:txBody>
          <a:bodyPr/>
          <a:lstStyle>
            <a:lvl1pPr>
              <a:defRPr/>
            </a:lvl1pPr>
          </a:lstStyle>
          <a:p>
            <a:pPr>
              <a:defRPr/>
            </a:pPr>
            <a:fld id="{EBE89AA5-8414-40B8-A0B1-0B2CE88111AD}" type="datetimeFigureOut">
              <a:rPr lang="en-CA"/>
              <a:pPr>
                <a:defRPr/>
              </a:pPr>
              <a:t>2024-10-02</a:t>
            </a:fld>
            <a:endParaRPr lang="en-CA"/>
          </a:p>
        </p:txBody>
      </p:sp>
      <p:sp>
        <p:nvSpPr>
          <p:cNvPr id="3" name="Footer Placeholder 2">
            <a:extLst>
              <a:ext uri="{FF2B5EF4-FFF2-40B4-BE49-F238E27FC236}">
                <a16:creationId xmlns:a16="http://schemas.microsoft.com/office/drawing/2014/main" id="{E6A893A6-A4BC-4BAB-888F-23F1A581931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1E7AAE6B-DA12-4A6D-83E2-CD6CC9247368}"/>
              </a:ext>
            </a:extLst>
          </p:cNvPr>
          <p:cNvSpPr>
            <a:spLocks noGrp="1"/>
          </p:cNvSpPr>
          <p:nvPr>
            <p:ph type="sldNum" sz="quarter" idx="12"/>
          </p:nvPr>
        </p:nvSpPr>
        <p:spPr/>
        <p:txBody>
          <a:bodyPr/>
          <a:lstStyle>
            <a:lvl1pPr>
              <a:defRPr/>
            </a:lvl1pPr>
          </a:lstStyle>
          <a:p>
            <a:pPr>
              <a:defRPr/>
            </a:pPr>
            <a:fld id="{611AE223-07A5-4DD3-898E-67135E0841A0}" type="slidenum">
              <a:rPr lang="en-CA" altLang="en-US"/>
              <a:pPr>
                <a:defRPr/>
              </a:pPr>
              <a:t>‹#›</a:t>
            </a:fld>
            <a:endParaRPr lang="en-CA" altLang="en-US"/>
          </a:p>
        </p:txBody>
      </p:sp>
    </p:spTree>
    <p:extLst>
      <p:ext uri="{BB962C8B-B14F-4D97-AF65-F5344CB8AC3E}">
        <p14:creationId xmlns:p14="http://schemas.microsoft.com/office/powerpoint/2010/main" val="13262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2DFAB85E-CC44-4001-A953-2EA6F67BB3B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6D71FD78-A8DF-40FF-89DC-532AA0E8CE2E}"/>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E5A60D9A-F047-4F29-86DB-D0587EF3F296}"/>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608D1F49-D15D-45C2-B89D-A2FCFC64DB2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38C8C57E-E739-4152-A1DA-5C57128311F7}"/>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FC9A650A-EF77-414E-A0F3-EC74A378226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D4396B97-DE05-4934-820A-9E7A47CD95F1}"/>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23FF35BE-92BF-40FB-AE6D-87A3A0644601}"/>
              </a:ext>
            </a:extLst>
          </p:cNvPr>
          <p:cNvSpPr>
            <a:spLocks noGrp="1"/>
          </p:cNvSpPr>
          <p:nvPr>
            <p:ph type="dt" sz="half" idx="10"/>
          </p:nvPr>
        </p:nvSpPr>
        <p:spPr/>
        <p:txBody>
          <a:bodyPr rtlCol="0"/>
          <a:lstStyle>
            <a:lvl1pPr>
              <a:defRPr/>
            </a:lvl1pPr>
          </a:lstStyle>
          <a:p>
            <a:pPr>
              <a:defRPr/>
            </a:pPr>
            <a:fld id="{E2DD077C-EF72-4A9B-AE9A-2379CF9734D8}" type="datetimeFigureOut">
              <a:rPr lang="en-CA"/>
              <a:pPr>
                <a:defRPr/>
              </a:pPr>
              <a:t>2024-10-02</a:t>
            </a:fld>
            <a:endParaRPr lang="en-CA"/>
          </a:p>
        </p:txBody>
      </p:sp>
      <p:sp>
        <p:nvSpPr>
          <p:cNvPr id="13" name="Slide Number Placeholder 21">
            <a:extLst>
              <a:ext uri="{FF2B5EF4-FFF2-40B4-BE49-F238E27FC236}">
                <a16:creationId xmlns:a16="http://schemas.microsoft.com/office/drawing/2014/main" id="{76B43B7C-8B6F-41D3-9CCA-94F1F61F954C}"/>
              </a:ext>
            </a:extLst>
          </p:cNvPr>
          <p:cNvSpPr>
            <a:spLocks noGrp="1"/>
          </p:cNvSpPr>
          <p:nvPr>
            <p:ph type="sldNum" sz="quarter" idx="11"/>
          </p:nvPr>
        </p:nvSpPr>
        <p:spPr/>
        <p:txBody>
          <a:bodyPr/>
          <a:lstStyle>
            <a:lvl1pPr>
              <a:defRPr smtClean="0"/>
            </a:lvl1pPr>
          </a:lstStyle>
          <a:p>
            <a:pPr>
              <a:defRPr/>
            </a:pPr>
            <a:fld id="{0A71E873-CDBE-4125-A687-96AC5002BE2F}"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C73DA2C8-8935-4DF0-9A25-785C31D0A577}"/>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7206678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E4454E6-E887-44BD-BFF5-04D5E5B076BA}"/>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3EE9ADFD-3E6D-4E7A-B349-8AE60F33A8D2}"/>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00A5D16A-37A2-46A0-9D2B-DB943C1A6B1A}"/>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B117C819-A7F4-42B6-82DA-E35E55C043E8}"/>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E004C80C-2EB3-46AC-A2DC-5DF136DA877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24070D2B-5DF9-431E-9D54-4FC760FF9B3B}"/>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71BAE9E2-68C1-4274-92B7-0297222E9269}"/>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70E956EB-B959-4C1E-83BC-B8630C06DB58}"/>
              </a:ext>
            </a:extLst>
          </p:cNvPr>
          <p:cNvSpPr>
            <a:spLocks noGrp="1"/>
          </p:cNvSpPr>
          <p:nvPr>
            <p:ph type="dt" sz="half" idx="10"/>
          </p:nvPr>
        </p:nvSpPr>
        <p:spPr/>
        <p:txBody>
          <a:bodyPr rtlCol="0"/>
          <a:lstStyle>
            <a:lvl1pPr>
              <a:defRPr/>
            </a:lvl1pPr>
          </a:lstStyle>
          <a:p>
            <a:pPr>
              <a:defRPr/>
            </a:pPr>
            <a:fld id="{F229CC1C-03A3-4E34-82AC-B46E3DC1C6AD}" type="datetimeFigureOut">
              <a:rPr lang="en-CA"/>
              <a:pPr>
                <a:defRPr/>
              </a:pPr>
              <a:t>2024-10-02</a:t>
            </a:fld>
            <a:endParaRPr lang="en-CA"/>
          </a:p>
        </p:txBody>
      </p:sp>
      <p:sp>
        <p:nvSpPr>
          <p:cNvPr id="13" name="Slide Number Placeholder 17">
            <a:extLst>
              <a:ext uri="{FF2B5EF4-FFF2-40B4-BE49-F238E27FC236}">
                <a16:creationId xmlns:a16="http://schemas.microsoft.com/office/drawing/2014/main" id="{4DAB4F6D-B1BF-41E8-8664-62D2283097C1}"/>
              </a:ext>
            </a:extLst>
          </p:cNvPr>
          <p:cNvSpPr>
            <a:spLocks noGrp="1"/>
          </p:cNvSpPr>
          <p:nvPr>
            <p:ph type="sldNum" sz="quarter" idx="11"/>
          </p:nvPr>
        </p:nvSpPr>
        <p:spPr/>
        <p:txBody>
          <a:bodyPr/>
          <a:lstStyle>
            <a:lvl1pPr>
              <a:defRPr smtClean="0"/>
            </a:lvl1pPr>
          </a:lstStyle>
          <a:p>
            <a:pPr>
              <a:defRPr/>
            </a:pPr>
            <a:fld id="{7032195F-BCCA-4F1D-9F3B-AA58FA58E654}"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1FF1E92C-2DAE-4F48-B704-18493D08F69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73775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2C52C50E-0F71-4282-9811-D012A503E2EE}"/>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2BBDD34E-6711-4F95-AE98-67674A629912}"/>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AC46F386-3D51-468C-93AF-185097B8F7A4}"/>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FFAA361-2DFE-40A0-AEB5-9DD2CA58AD14}"/>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9DC200F-80DB-4B67-A148-3E6D752ECADA}" type="datetimeFigureOut">
              <a:rPr lang="en-CA"/>
              <a:pPr>
                <a:defRPr/>
              </a:pPr>
              <a:t>2024-10-02</a:t>
            </a:fld>
            <a:endParaRPr lang="en-CA"/>
          </a:p>
        </p:txBody>
      </p:sp>
      <p:sp>
        <p:nvSpPr>
          <p:cNvPr id="3" name="Footer Placeholder 2">
            <a:extLst>
              <a:ext uri="{FF2B5EF4-FFF2-40B4-BE49-F238E27FC236}">
                <a16:creationId xmlns:a16="http://schemas.microsoft.com/office/drawing/2014/main" id="{D8648F78-3694-451A-8FC1-5ACB35EDADA3}"/>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7BCF094A-35FB-4D17-979C-AA5E7C6B3365}"/>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B3633882-CA24-4BE3-9AE9-E7CA9203AF6E}"/>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52B01262-3276-4749-98D6-8E4AC13B395D}"/>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7F61B1E0-0DFC-40F1-97F1-8721B07D4EF0}"/>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6A6BF1E8-AEA3-4C3B-B5DA-C6D9F912285D}"/>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943E9176-38E8-420F-BA11-E0955A4D1D2C}"/>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E7AEFFE2-84CE-4867-897D-762E14EED99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03" r:id="rId4"/>
    <p:sldLayoutId id="2147484104" r:id="rId5"/>
    <p:sldLayoutId id="2147484111" r:id="rId6"/>
    <p:sldLayoutId id="2147484105" r:id="rId7"/>
    <p:sldLayoutId id="2147484112" r:id="rId8"/>
    <p:sldLayoutId id="2147484113" r:id="rId9"/>
    <p:sldLayoutId id="2147484106" r:id="rId10"/>
    <p:sldLayoutId id="214748410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3" Type="http://schemas.openxmlformats.org/officeDocument/2006/relationships/image" Target="../media/image59.wmf"/><Relationship Id="rId18" Type="http://schemas.openxmlformats.org/officeDocument/2006/relationships/oleObject" Target="../embeddings/oleObject51.bin"/><Relationship Id="rId26" Type="http://schemas.openxmlformats.org/officeDocument/2006/relationships/oleObject" Target="../embeddings/oleObject55.bin"/><Relationship Id="rId39" Type="http://schemas.openxmlformats.org/officeDocument/2006/relationships/oleObject" Target="../embeddings/oleObject62.bin"/><Relationship Id="rId21" Type="http://schemas.openxmlformats.org/officeDocument/2006/relationships/image" Target="../media/image63.wmf"/><Relationship Id="rId34" Type="http://schemas.openxmlformats.org/officeDocument/2006/relationships/oleObject" Target="../embeddings/oleObject59.bin"/><Relationship Id="rId42" Type="http://schemas.openxmlformats.org/officeDocument/2006/relationships/image" Target="../media/image73.wmf"/><Relationship Id="rId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67.wmf"/><Relationship Id="rId41" Type="http://schemas.openxmlformats.org/officeDocument/2006/relationships/oleObject" Target="../embeddings/oleObject63.bin"/><Relationship Id="rId1" Type="http://schemas.openxmlformats.org/officeDocument/2006/relationships/tags" Target="../tags/tag13.xml"/><Relationship Id="rId6" Type="http://schemas.openxmlformats.org/officeDocument/2006/relationships/oleObject" Target="../embeddings/oleObject45.bin"/><Relationship Id="rId11" Type="http://schemas.openxmlformats.org/officeDocument/2006/relationships/image" Target="../media/image58.wmf"/><Relationship Id="rId24" Type="http://schemas.openxmlformats.org/officeDocument/2006/relationships/oleObject" Target="../embeddings/oleObject54.bin"/><Relationship Id="rId32" Type="http://schemas.openxmlformats.org/officeDocument/2006/relationships/oleObject" Target="../embeddings/oleObject58.bin"/><Relationship Id="rId37" Type="http://schemas.openxmlformats.org/officeDocument/2006/relationships/oleObject" Target="../embeddings/oleObject61.bin"/><Relationship Id="rId40" Type="http://schemas.openxmlformats.org/officeDocument/2006/relationships/image" Target="../media/image72.wmf"/><Relationship Id="rId5" Type="http://schemas.openxmlformats.org/officeDocument/2006/relationships/image" Target="../media/image55.wmf"/><Relationship Id="rId15" Type="http://schemas.openxmlformats.org/officeDocument/2006/relationships/image" Target="../media/image60.wmf"/><Relationship Id="rId23" Type="http://schemas.openxmlformats.org/officeDocument/2006/relationships/image" Target="../media/image64.wmf"/><Relationship Id="rId28" Type="http://schemas.openxmlformats.org/officeDocument/2006/relationships/oleObject" Target="../embeddings/oleObject56.bin"/><Relationship Id="rId36" Type="http://schemas.openxmlformats.org/officeDocument/2006/relationships/image" Target="../media/image70.wmf"/><Relationship Id="rId10" Type="http://schemas.openxmlformats.org/officeDocument/2006/relationships/oleObject" Target="../embeddings/oleObject47.bin"/><Relationship Id="rId19" Type="http://schemas.openxmlformats.org/officeDocument/2006/relationships/image" Target="../media/image62.wmf"/><Relationship Id="rId31" Type="http://schemas.openxmlformats.org/officeDocument/2006/relationships/image" Target="../media/image68.wmf"/><Relationship Id="rId44" Type="http://schemas.openxmlformats.org/officeDocument/2006/relationships/image" Target="../media/image74.png"/><Relationship Id="rId4" Type="http://schemas.openxmlformats.org/officeDocument/2006/relationships/oleObject" Target="../embeddings/oleObject44.bin"/><Relationship Id="rId9" Type="http://schemas.openxmlformats.org/officeDocument/2006/relationships/image" Target="../media/image57.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66.wmf"/><Relationship Id="rId30" Type="http://schemas.openxmlformats.org/officeDocument/2006/relationships/oleObject" Target="../embeddings/oleObject57.bin"/><Relationship Id="rId35" Type="http://schemas.openxmlformats.org/officeDocument/2006/relationships/oleObject" Target="../embeddings/oleObject60.bin"/><Relationship Id="rId43" Type="http://schemas.openxmlformats.org/officeDocument/2006/relationships/customXml" Target="../ink/ink1.xml"/><Relationship Id="rId8" Type="http://schemas.openxmlformats.org/officeDocument/2006/relationships/oleObject" Target="../embeddings/oleObject46.bin"/><Relationship Id="rId3" Type="http://schemas.openxmlformats.org/officeDocument/2006/relationships/notesSlide" Target="../notesSlides/notesSlide12.xml"/><Relationship Id="rId12" Type="http://schemas.openxmlformats.org/officeDocument/2006/relationships/oleObject" Target="../embeddings/oleObject48.bin"/><Relationship Id="rId17" Type="http://schemas.openxmlformats.org/officeDocument/2006/relationships/image" Target="../media/image61.wmf"/><Relationship Id="rId25" Type="http://schemas.openxmlformats.org/officeDocument/2006/relationships/image" Target="../media/image65.wmf"/><Relationship Id="rId33" Type="http://schemas.openxmlformats.org/officeDocument/2006/relationships/image" Target="../media/image69.wmf"/><Relationship Id="rId38" Type="http://schemas.openxmlformats.org/officeDocument/2006/relationships/image" Target="../media/image71.wmf"/></Relationships>
</file>

<file path=ppt/slides/_rels/slide13.xml.rels><?xml version="1.0" encoding="UTF-8" standalone="yes"?>
<Relationships xmlns="http://schemas.openxmlformats.org/package/2006/relationships"><Relationship Id="rId26" Type="http://schemas.openxmlformats.org/officeDocument/2006/relationships/oleObject" Target="../embeddings/oleObject75.bin"/><Relationship Id="rId21" Type="http://schemas.openxmlformats.org/officeDocument/2006/relationships/image" Target="../media/image83.wmf"/><Relationship Id="rId34" Type="http://schemas.openxmlformats.org/officeDocument/2006/relationships/oleObject" Target="../embeddings/oleObject79.bin"/><Relationship Id="rId42" Type="http://schemas.openxmlformats.org/officeDocument/2006/relationships/oleObject" Target="../embeddings/oleObject83.bin"/><Relationship Id="rId47" Type="http://schemas.openxmlformats.org/officeDocument/2006/relationships/image" Target="../media/image96.wmf"/><Relationship Id="rId50" Type="http://schemas.openxmlformats.org/officeDocument/2006/relationships/oleObject" Target="../embeddings/oleObject87.bin"/><Relationship Id="rId55" Type="http://schemas.openxmlformats.org/officeDocument/2006/relationships/image" Target="../media/image100.wmf"/><Relationship Id="rId63" Type="http://schemas.openxmlformats.org/officeDocument/2006/relationships/image" Target="../media/image103.wmf"/><Relationship Id="rId7"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70.bin"/><Relationship Id="rId29" Type="http://schemas.openxmlformats.org/officeDocument/2006/relationships/image" Target="../media/image87.wmf"/><Relationship Id="rId11" Type="http://schemas.openxmlformats.org/officeDocument/2006/relationships/image" Target="../media/image78.wmf"/><Relationship Id="rId24" Type="http://schemas.openxmlformats.org/officeDocument/2006/relationships/oleObject" Target="../embeddings/oleObject74.bin"/><Relationship Id="rId32" Type="http://schemas.openxmlformats.org/officeDocument/2006/relationships/oleObject" Target="../embeddings/oleObject78.bin"/><Relationship Id="rId37" Type="http://schemas.openxmlformats.org/officeDocument/2006/relationships/image" Target="../media/image91.wmf"/><Relationship Id="rId40" Type="http://schemas.openxmlformats.org/officeDocument/2006/relationships/oleObject" Target="../embeddings/oleObject82.bin"/><Relationship Id="rId45" Type="http://schemas.openxmlformats.org/officeDocument/2006/relationships/image" Target="../media/image95.wmf"/><Relationship Id="rId53" Type="http://schemas.openxmlformats.org/officeDocument/2006/relationships/image" Target="../media/image99.wmf"/><Relationship Id="rId58" Type="http://schemas.openxmlformats.org/officeDocument/2006/relationships/image" Target="../media/image101.wmf"/><Relationship Id="rId66" Type="http://schemas.openxmlformats.org/officeDocument/2006/relationships/oleObject" Target="../embeddings/oleObject96.bin"/><Relationship Id="rId5" Type="http://schemas.openxmlformats.org/officeDocument/2006/relationships/image" Target="../media/image75.wmf"/><Relationship Id="rId61" Type="http://schemas.openxmlformats.org/officeDocument/2006/relationships/image" Target="../media/image102.wmf"/><Relationship Id="rId19" Type="http://schemas.openxmlformats.org/officeDocument/2006/relationships/image" Target="../media/image82.wmf"/><Relationship Id="rId14" Type="http://schemas.openxmlformats.org/officeDocument/2006/relationships/oleObject" Target="../embeddings/oleObject69.bin"/><Relationship Id="rId22" Type="http://schemas.openxmlformats.org/officeDocument/2006/relationships/oleObject" Target="../embeddings/oleObject73.bin"/><Relationship Id="rId27" Type="http://schemas.openxmlformats.org/officeDocument/2006/relationships/image" Target="../media/image86.wmf"/><Relationship Id="rId30" Type="http://schemas.openxmlformats.org/officeDocument/2006/relationships/oleObject" Target="../embeddings/oleObject77.bin"/><Relationship Id="rId35" Type="http://schemas.openxmlformats.org/officeDocument/2006/relationships/image" Target="../media/image90.wmf"/><Relationship Id="rId43" Type="http://schemas.openxmlformats.org/officeDocument/2006/relationships/image" Target="../media/image94.wmf"/><Relationship Id="rId48" Type="http://schemas.openxmlformats.org/officeDocument/2006/relationships/oleObject" Target="../embeddings/oleObject86.bin"/><Relationship Id="rId56" Type="http://schemas.openxmlformats.org/officeDocument/2006/relationships/oleObject" Target="../embeddings/oleObject90.bin"/><Relationship Id="rId64" Type="http://schemas.openxmlformats.org/officeDocument/2006/relationships/oleObject" Target="../embeddings/oleObject95.bin"/><Relationship Id="rId8" Type="http://schemas.openxmlformats.org/officeDocument/2006/relationships/oleObject" Target="../embeddings/oleObject66.bin"/><Relationship Id="rId51" Type="http://schemas.openxmlformats.org/officeDocument/2006/relationships/image" Target="../media/image98.wmf"/><Relationship Id="rId3" Type="http://schemas.openxmlformats.org/officeDocument/2006/relationships/notesSlide" Target="../notesSlides/notesSlide13.xml"/><Relationship Id="rId12" Type="http://schemas.openxmlformats.org/officeDocument/2006/relationships/oleObject" Target="../embeddings/oleObject68.bin"/><Relationship Id="rId17" Type="http://schemas.openxmlformats.org/officeDocument/2006/relationships/image" Target="../media/image81.wmf"/><Relationship Id="rId25" Type="http://schemas.openxmlformats.org/officeDocument/2006/relationships/image" Target="../media/image85.wmf"/><Relationship Id="rId33" Type="http://schemas.openxmlformats.org/officeDocument/2006/relationships/image" Target="../media/image89.wmf"/><Relationship Id="rId38" Type="http://schemas.openxmlformats.org/officeDocument/2006/relationships/oleObject" Target="../embeddings/oleObject81.bin"/><Relationship Id="rId46" Type="http://schemas.openxmlformats.org/officeDocument/2006/relationships/oleObject" Target="../embeddings/oleObject85.bin"/><Relationship Id="rId59" Type="http://schemas.openxmlformats.org/officeDocument/2006/relationships/oleObject" Target="../embeddings/oleObject92.bin"/><Relationship Id="rId20" Type="http://schemas.openxmlformats.org/officeDocument/2006/relationships/oleObject" Target="../embeddings/oleObject72.bin"/><Relationship Id="rId41" Type="http://schemas.openxmlformats.org/officeDocument/2006/relationships/image" Target="../media/image93.wmf"/><Relationship Id="rId54" Type="http://schemas.openxmlformats.org/officeDocument/2006/relationships/oleObject" Target="../embeddings/oleObject89.bin"/><Relationship Id="rId62" Type="http://schemas.openxmlformats.org/officeDocument/2006/relationships/oleObject" Target="../embeddings/oleObject94.bin"/><Relationship Id="rId1" Type="http://schemas.openxmlformats.org/officeDocument/2006/relationships/tags" Target="../tags/tag14.xml"/><Relationship Id="rId6" Type="http://schemas.openxmlformats.org/officeDocument/2006/relationships/oleObject" Target="../embeddings/oleObject65.bin"/><Relationship Id="rId15" Type="http://schemas.openxmlformats.org/officeDocument/2006/relationships/image" Target="../media/image80.wmf"/><Relationship Id="rId23" Type="http://schemas.openxmlformats.org/officeDocument/2006/relationships/image" Target="../media/image84.wmf"/><Relationship Id="rId28" Type="http://schemas.openxmlformats.org/officeDocument/2006/relationships/oleObject" Target="../embeddings/oleObject76.bin"/><Relationship Id="rId36" Type="http://schemas.openxmlformats.org/officeDocument/2006/relationships/oleObject" Target="../embeddings/oleObject80.bin"/><Relationship Id="rId49" Type="http://schemas.openxmlformats.org/officeDocument/2006/relationships/image" Target="../media/image97.wmf"/><Relationship Id="rId57" Type="http://schemas.openxmlformats.org/officeDocument/2006/relationships/oleObject" Target="../embeddings/oleObject91.bin"/><Relationship Id="rId10" Type="http://schemas.openxmlformats.org/officeDocument/2006/relationships/oleObject" Target="../embeddings/oleObject67.bin"/><Relationship Id="rId31" Type="http://schemas.openxmlformats.org/officeDocument/2006/relationships/image" Target="../media/image88.wmf"/><Relationship Id="rId44" Type="http://schemas.openxmlformats.org/officeDocument/2006/relationships/oleObject" Target="../embeddings/oleObject84.bin"/><Relationship Id="rId52" Type="http://schemas.openxmlformats.org/officeDocument/2006/relationships/oleObject" Target="../embeddings/oleObject88.bin"/><Relationship Id="rId60" Type="http://schemas.openxmlformats.org/officeDocument/2006/relationships/oleObject" Target="../embeddings/oleObject93.bin"/><Relationship Id="rId65" Type="http://schemas.openxmlformats.org/officeDocument/2006/relationships/image" Target="../media/image104.wmf"/><Relationship Id="rId4" Type="http://schemas.openxmlformats.org/officeDocument/2006/relationships/oleObject" Target="../embeddings/oleObject64.bin"/><Relationship Id="rId9" Type="http://schemas.openxmlformats.org/officeDocument/2006/relationships/image" Target="../media/image77.wmf"/><Relationship Id="rId13" Type="http://schemas.openxmlformats.org/officeDocument/2006/relationships/image" Target="../media/image79.wmf"/><Relationship Id="rId18" Type="http://schemas.openxmlformats.org/officeDocument/2006/relationships/oleObject" Target="../embeddings/oleObject71.bin"/><Relationship Id="rId39" Type="http://schemas.openxmlformats.org/officeDocument/2006/relationships/image" Target="../media/image92.wmf"/></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14.xml"/><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15.xml"/><Relationship Id="rId7"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oleObject" Target="../embeddings/oleObject98.bin"/><Relationship Id="rId11" Type="http://schemas.openxmlformats.org/officeDocument/2006/relationships/image" Target="../media/image116.png"/><Relationship Id="rId5" Type="http://schemas.openxmlformats.org/officeDocument/2006/relationships/image" Target="../media/image112.wmf"/><Relationship Id="rId10" Type="http://schemas.openxmlformats.org/officeDocument/2006/relationships/image" Target="../media/image115.png"/><Relationship Id="rId4" Type="http://schemas.openxmlformats.org/officeDocument/2006/relationships/oleObject" Target="../embeddings/oleObject97.bin"/><Relationship Id="rId9" Type="http://schemas.openxmlformats.org/officeDocument/2006/relationships/image" Target="../media/image11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22.wmf"/><Relationship Id="rId18" Type="http://schemas.openxmlformats.org/officeDocument/2006/relationships/image" Target="../media/image124.wmf"/><Relationship Id="rId26" Type="http://schemas.openxmlformats.org/officeDocument/2006/relationships/oleObject" Target="../embeddings/oleObject111.bin"/><Relationship Id="rId3" Type="http://schemas.openxmlformats.org/officeDocument/2006/relationships/notesSlide" Target="../notesSlides/notesSlide18.xml"/><Relationship Id="rId21" Type="http://schemas.openxmlformats.org/officeDocument/2006/relationships/oleObject" Target="../embeddings/oleObject108.bin"/><Relationship Id="rId7" Type="http://schemas.openxmlformats.org/officeDocument/2006/relationships/image" Target="../media/image119.wmf"/><Relationship Id="rId12" Type="http://schemas.openxmlformats.org/officeDocument/2006/relationships/oleObject" Target="../embeddings/oleObject103.bin"/><Relationship Id="rId17" Type="http://schemas.openxmlformats.org/officeDocument/2006/relationships/oleObject" Target="../embeddings/oleObject106.bin"/><Relationship Id="rId25" Type="http://schemas.openxmlformats.org/officeDocument/2006/relationships/image" Target="../media/image127.wmf"/><Relationship Id="rId2" Type="http://schemas.openxmlformats.org/officeDocument/2006/relationships/slideLayout" Target="../slideLayouts/slideLayout2.xml"/><Relationship Id="rId16" Type="http://schemas.openxmlformats.org/officeDocument/2006/relationships/image" Target="../media/image123.wmf"/><Relationship Id="rId20" Type="http://schemas.openxmlformats.org/officeDocument/2006/relationships/image" Target="../media/image125.wmf"/><Relationship Id="rId1" Type="http://schemas.openxmlformats.org/officeDocument/2006/relationships/tags" Target="../tags/tag19.xml"/><Relationship Id="rId6" Type="http://schemas.openxmlformats.org/officeDocument/2006/relationships/oleObject" Target="../embeddings/oleObject100.bin"/><Relationship Id="rId11" Type="http://schemas.openxmlformats.org/officeDocument/2006/relationships/image" Target="../media/image121.wmf"/><Relationship Id="rId24" Type="http://schemas.openxmlformats.org/officeDocument/2006/relationships/oleObject" Target="../embeddings/oleObject110.bin"/><Relationship Id="rId5" Type="http://schemas.openxmlformats.org/officeDocument/2006/relationships/image" Target="../media/image118.png"/><Relationship Id="rId15" Type="http://schemas.openxmlformats.org/officeDocument/2006/relationships/oleObject" Target="../embeddings/oleObject105.bin"/><Relationship Id="rId23" Type="http://schemas.openxmlformats.org/officeDocument/2006/relationships/oleObject" Target="../embeddings/oleObject109.bin"/><Relationship Id="rId10" Type="http://schemas.openxmlformats.org/officeDocument/2006/relationships/oleObject" Target="../embeddings/oleObject102.bin"/><Relationship Id="rId19" Type="http://schemas.openxmlformats.org/officeDocument/2006/relationships/oleObject" Target="../embeddings/oleObject107.bin"/><Relationship Id="rId4" Type="http://schemas.openxmlformats.org/officeDocument/2006/relationships/image" Target="../media/image117.png"/><Relationship Id="rId9" Type="http://schemas.openxmlformats.org/officeDocument/2006/relationships/image" Target="../media/image120.wmf"/><Relationship Id="rId14" Type="http://schemas.openxmlformats.org/officeDocument/2006/relationships/oleObject" Target="../embeddings/oleObject104.bin"/><Relationship Id="rId22" Type="http://schemas.openxmlformats.org/officeDocument/2006/relationships/image" Target="../media/image126.wmf"/><Relationship Id="rId27" Type="http://schemas.openxmlformats.org/officeDocument/2006/relationships/image" Target="../media/image12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9.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16.bin"/><Relationship Id="rId3" Type="http://schemas.openxmlformats.org/officeDocument/2006/relationships/notesSlide" Target="../notesSlides/notesSlide20.xml"/><Relationship Id="rId7" Type="http://schemas.openxmlformats.org/officeDocument/2006/relationships/oleObject" Target="../embeddings/oleObject113.bin"/><Relationship Id="rId12" Type="http://schemas.openxmlformats.org/officeDocument/2006/relationships/image" Target="../media/image134.wmf"/><Relationship Id="rId2" Type="http://schemas.openxmlformats.org/officeDocument/2006/relationships/slideLayout" Target="../slideLayouts/slideLayout2.xml"/><Relationship Id="rId16" Type="http://schemas.openxmlformats.org/officeDocument/2006/relationships/image" Target="../media/image136.wmf"/><Relationship Id="rId1" Type="http://schemas.openxmlformats.org/officeDocument/2006/relationships/tags" Target="../tags/tag21.xml"/><Relationship Id="rId6" Type="http://schemas.openxmlformats.org/officeDocument/2006/relationships/image" Target="../media/image131.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oleObject" Target="../embeddings/oleObject117.bin"/><Relationship Id="rId10" Type="http://schemas.openxmlformats.org/officeDocument/2006/relationships/image" Target="../media/image133.wmf"/><Relationship Id="rId4" Type="http://schemas.openxmlformats.org/officeDocument/2006/relationships/image" Target="../media/image130.png"/><Relationship Id="rId9" Type="http://schemas.openxmlformats.org/officeDocument/2006/relationships/oleObject" Target="../embeddings/oleObject114.bin"/><Relationship Id="rId14" Type="http://schemas.openxmlformats.org/officeDocument/2006/relationships/image" Target="../media/image135.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7.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22.xml"/><Relationship Id="rId7"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oleObject" Target="../embeddings/oleObject119.bin"/><Relationship Id="rId5" Type="http://schemas.openxmlformats.org/officeDocument/2006/relationships/image" Target="../media/image138.wmf"/><Relationship Id="rId10" Type="http://schemas.openxmlformats.org/officeDocument/2006/relationships/image" Target="../media/image141.png"/><Relationship Id="rId4" Type="http://schemas.openxmlformats.org/officeDocument/2006/relationships/oleObject" Target="../embeddings/oleObject118.bin"/><Relationship Id="rId9" Type="http://schemas.openxmlformats.org/officeDocument/2006/relationships/image" Target="../media/image140.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6.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notesSlide" Target="../notesSlides/notesSlide26.xml"/><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46.wmf"/><Relationship Id="rId5" Type="http://schemas.openxmlformats.org/officeDocument/2006/relationships/oleObject" Target="../embeddings/oleObject121.bin"/><Relationship Id="rId10" Type="http://schemas.openxmlformats.org/officeDocument/2006/relationships/image" Target="../media/image148.wmf"/><Relationship Id="rId4" Type="http://schemas.openxmlformats.org/officeDocument/2006/relationships/image" Target="../media/image145.png"/><Relationship Id="rId9" Type="http://schemas.openxmlformats.org/officeDocument/2006/relationships/oleObject" Target="../embeddings/oleObject12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53.wmf"/><Relationship Id="rId3" Type="http://schemas.openxmlformats.org/officeDocument/2006/relationships/notesSlide" Target="../notesSlides/notesSlide27.xml"/><Relationship Id="rId7" Type="http://schemas.openxmlformats.org/officeDocument/2006/relationships/image" Target="../media/image150.wmf"/><Relationship Id="rId12"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oleObject" Target="../embeddings/oleObject125.bin"/><Relationship Id="rId11" Type="http://schemas.openxmlformats.org/officeDocument/2006/relationships/image" Target="../media/image152.wmf"/><Relationship Id="rId5" Type="http://schemas.openxmlformats.org/officeDocument/2006/relationships/image" Target="../media/image149.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51.wmf"/></Relationships>
</file>

<file path=ppt/slides/_rels/slide28.xml.rels><?xml version="1.0" encoding="UTF-8" standalone="yes"?>
<Relationships xmlns="http://schemas.openxmlformats.org/package/2006/relationships"><Relationship Id="rId13" Type="http://schemas.openxmlformats.org/officeDocument/2006/relationships/image" Target="../media/image158.wmf"/><Relationship Id="rId18" Type="http://schemas.openxmlformats.org/officeDocument/2006/relationships/oleObject" Target="../embeddings/oleObject136.bin"/><Relationship Id="rId26" Type="http://schemas.openxmlformats.org/officeDocument/2006/relationships/oleObject" Target="../embeddings/oleObject140.bin"/><Relationship Id="rId39" Type="http://schemas.openxmlformats.org/officeDocument/2006/relationships/image" Target="../media/image171.wmf"/><Relationship Id="rId21" Type="http://schemas.openxmlformats.org/officeDocument/2006/relationships/image" Target="../media/image162.wmf"/><Relationship Id="rId34" Type="http://schemas.openxmlformats.org/officeDocument/2006/relationships/oleObject" Target="../embeddings/oleObject144.bin"/><Relationship Id="rId7" Type="http://schemas.openxmlformats.org/officeDocument/2006/relationships/image" Target="../media/image155.wmf"/><Relationship Id="rId12" Type="http://schemas.openxmlformats.org/officeDocument/2006/relationships/oleObject" Target="../embeddings/oleObject133.bin"/><Relationship Id="rId17" Type="http://schemas.openxmlformats.org/officeDocument/2006/relationships/image" Target="../media/image160.wmf"/><Relationship Id="rId25" Type="http://schemas.openxmlformats.org/officeDocument/2006/relationships/image" Target="../media/image164.wmf"/><Relationship Id="rId33" Type="http://schemas.openxmlformats.org/officeDocument/2006/relationships/image" Target="../media/image168.wmf"/><Relationship Id="rId38" Type="http://schemas.openxmlformats.org/officeDocument/2006/relationships/oleObject" Target="../embeddings/oleObject146.bin"/><Relationship Id="rId2" Type="http://schemas.openxmlformats.org/officeDocument/2006/relationships/slideLayout" Target="../slideLayouts/slideLayout2.xml"/><Relationship Id="rId16" Type="http://schemas.openxmlformats.org/officeDocument/2006/relationships/oleObject" Target="../embeddings/oleObject135.bin"/><Relationship Id="rId20" Type="http://schemas.openxmlformats.org/officeDocument/2006/relationships/oleObject" Target="../embeddings/oleObject137.bin"/><Relationship Id="rId29" Type="http://schemas.openxmlformats.org/officeDocument/2006/relationships/image" Target="../media/image166.wmf"/><Relationship Id="rId1" Type="http://schemas.openxmlformats.org/officeDocument/2006/relationships/tags" Target="../tags/tag29.xml"/><Relationship Id="rId6" Type="http://schemas.openxmlformats.org/officeDocument/2006/relationships/oleObject" Target="../embeddings/oleObject130.bin"/><Relationship Id="rId11" Type="http://schemas.openxmlformats.org/officeDocument/2006/relationships/image" Target="../media/image157.wmf"/><Relationship Id="rId24" Type="http://schemas.openxmlformats.org/officeDocument/2006/relationships/oleObject" Target="../embeddings/oleObject139.bin"/><Relationship Id="rId32" Type="http://schemas.openxmlformats.org/officeDocument/2006/relationships/oleObject" Target="../embeddings/oleObject143.bin"/><Relationship Id="rId37" Type="http://schemas.openxmlformats.org/officeDocument/2006/relationships/image" Target="../media/image170.wmf"/><Relationship Id="rId5" Type="http://schemas.openxmlformats.org/officeDocument/2006/relationships/image" Target="../media/image154.wmf"/><Relationship Id="rId15" Type="http://schemas.openxmlformats.org/officeDocument/2006/relationships/image" Target="../media/image159.wmf"/><Relationship Id="rId23" Type="http://schemas.openxmlformats.org/officeDocument/2006/relationships/image" Target="../media/image163.wmf"/><Relationship Id="rId28" Type="http://schemas.openxmlformats.org/officeDocument/2006/relationships/oleObject" Target="../embeddings/oleObject141.bin"/><Relationship Id="rId36" Type="http://schemas.openxmlformats.org/officeDocument/2006/relationships/oleObject" Target="../embeddings/oleObject145.bin"/><Relationship Id="rId10" Type="http://schemas.openxmlformats.org/officeDocument/2006/relationships/oleObject" Target="../embeddings/oleObject132.bin"/><Relationship Id="rId19" Type="http://schemas.openxmlformats.org/officeDocument/2006/relationships/image" Target="../media/image161.wmf"/><Relationship Id="rId31" Type="http://schemas.openxmlformats.org/officeDocument/2006/relationships/image" Target="../media/image167.wmf"/><Relationship Id="rId4" Type="http://schemas.openxmlformats.org/officeDocument/2006/relationships/oleObject" Target="../embeddings/oleObject129.bin"/><Relationship Id="rId9" Type="http://schemas.openxmlformats.org/officeDocument/2006/relationships/image" Target="../media/image156.wmf"/><Relationship Id="rId14" Type="http://schemas.openxmlformats.org/officeDocument/2006/relationships/oleObject" Target="../embeddings/oleObject134.bin"/><Relationship Id="rId22" Type="http://schemas.openxmlformats.org/officeDocument/2006/relationships/oleObject" Target="../embeddings/oleObject138.bin"/><Relationship Id="rId27" Type="http://schemas.openxmlformats.org/officeDocument/2006/relationships/image" Target="../media/image165.wmf"/><Relationship Id="rId30" Type="http://schemas.openxmlformats.org/officeDocument/2006/relationships/oleObject" Target="../embeddings/oleObject142.bin"/><Relationship Id="rId35" Type="http://schemas.openxmlformats.org/officeDocument/2006/relationships/image" Target="../media/image169.wmf"/><Relationship Id="rId8" Type="http://schemas.openxmlformats.org/officeDocument/2006/relationships/oleObject" Target="../embeddings/oleObject131.bin"/><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notesSlide" Target="../notesSlides/notesSlide3.xml"/><Relationship Id="rId21" Type="http://schemas.openxmlformats.org/officeDocument/2006/relationships/image" Target="../media/image13.wmf"/><Relationship Id="rId7" Type="http://schemas.openxmlformats.org/officeDocument/2006/relationships/image" Target="../media/image6.wmf"/><Relationship Id="rId12" Type="http://schemas.openxmlformats.org/officeDocument/2006/relationships/oleObject" Target="../embeddings/oleObject8.bin"/><Relationship Id="rId17" Type="http://schemas.openxmlformats.org/officeDocument/2006/relationships/image" Target="../media/image11.wmf"/><Relationship Id="rId25"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tags" Target="../tags/tag4.xml"/><Relationship Id="rId6" Type="http://schemas.openxmlformats.org/officeDocument/2006/relationships/oleObject" Target="../embeddings/oleObject5.bin"/><Relationship Id="rId11" Type="http://schemas.openxmlformats.org/officeDocument/2006/relationships/image" Target="../media/image8.wmf"/><Relationship Id="rId24" Type="http://schemas.openxmlformats.org/officeDocument/2006/relationships/oleObject" Target="../embeddings/oleObject14.bin"/><Relationship Id="rId5" Type="http://schemas.openxmlformats.org/officeDocument/2006/relationships/image" Target="../media/image5.wmf"/><Relationship Id="rId15" Type="http://schemas.openxmlformats.org/officeDocument/2006/relationships/image" Target="../media/image10.wmf"/><Relationship Id="rId23" Type="http://schemas.openxmlformats.org/officeDocument/2006/relationships/image" Target="../media/image14.wmf"/><Relationship Id="rId10" Type="http://schemas.openxmlformats.org/officeDocument/2006/relationships/oleObject" Target="../embeddings/oleObject7.bin"/><Relationship Id="rId19" Type="http://schemas.openxmlformats.org/officeDocument/2006/relationships/image" Target="../media/image12.wmf"/><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oleObject" Target="../embeddings/oleObject24.bin"/><Relationship Id="rId3" Type="http://schemas.openxmlformats.org/officeDocument/2006/relationships/notesSlide" Target="../notesSlides/notesSlide6.xml"/><Relationship Id="rId7" Type="http://schemas.openxmlformats.org/officeDocument/2006/relationships/image" Target="../media/image24.png"/><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tags" Target="../tags/tag7.xml"/><Relationship Id="rId6" Type="http://schemas.openxmlformats.org/officeDocument/2006/relationships/image" Target="../media/image23.wmf"/><Relationship Id="rId11" Type="http://schemas.openxmlformats.org/officeDocument/2006/relationships/oleObject" Target="../embeddings/oleObject23.bin"/><Relationship Id="rId5" Type="http://schemas.openxmlformats.org/officeDocument/2006/relationships/oleObject" Target="../embeddings/oleObject21.bin"/><Relationship Id="rId15" Type="http://schemas.openxmlformats.org/officeDocument/2006/relationships/oleObject" Target="../embeddings/oleObject25.bin"/><Relationship Id="rId10" Type="http://schemas.openxmlformats.org/officeDocument/2006/relationships/image" Target="../media/image26.wmf"/><Relationship Id="rId4" Type="http://schemas.openxmlformats.org/officeDocument/2006/relationships/image" Target="../media/image22.png"/><Relationship Id="rId9" Type="http://schemas.openxmlformats.org/officeDocument/2006/relationships/oleObject" Target="../embeddings/oleObject22.bin"/><Relationship Id="rId14" Type="http://schemas.openxmlformats.org/officeDocument/2006/relationships/image" Target="../media/image28.wmf"/></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29.bin"/><Relationship Id="rId18" Type="http://schemas.openxmlformats.org/officeDocument/2006/relationships/image" Target="../media/image38.wmf"/><Relationship Id="rId26" Type="http://schemas.openxmlformats.org/officeDocument/2006/relationships/image" Target="../media/image42.wmf"/><Relationship Id="rId39" Type="http://schemas.openxmlformats.org/officeDocument/2006/relationships/oleObject" Target="../embeddings/oleObject42.bin"/><Relationship Id="rId21" Type="http://schemas.openxmlformats.org/officeDocument/2006/relationships/oleObject" Target="../embeddings/oleObject33.bin"/><Relationship Id="rId34" Type="http://schemas.openxmlformats.org/officeDocument/2006/relationships/image" Target="../media/image46.wmf"/><Relationship Id="rId42" Type="http://schemas.openxmlformats.org/officeDocument/2006/relationships/image" Target="../media/image50.wmf"/><Relationship Id="rId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29" Type="http://schemas.openxmlformats.org/officeDocument/2006/relationships/oleObject" Target="../embeddings/oleObject37.bin"/><Relationship Id="rId41" Type="http://schemas.openxmlformats.org/officeDocument/2006/relationships/oleObject" Target="../embeddings/oleObject43.bin"/><Relationship Id="rId1" Type="http://schemas.openxmlformats.org/officeDocument/2006/relationships/tags" Target="../tags/tag8.xml"/><Relationship Id="rId6" Type="http://schemas.openxmlformats.org/officeDocument/2006/relationships/image" Target="../media/image31.wmf"/><Relationship Id="rId11" Type="http://schemas.openxmlformats.org/officeDocument/2006/relationships/oleObject" Target="../embeddings/oleObject28.bin"/><Relationship Id="rId24" Type="http://schemas.openxmlformats.org/officeDocument/2006/relationships/image" Target="../media/image41.wmf"/><Relationship Id="rId32" Type="http://schemas.openxmlformats.org/officeDocument/2006/relationships/image" Target="../media/image45.wmf"/><Relationship Id="rId37" Type="http://schemas.openxmlformats.org/officeDocument/2006/relationships/oleObject" Target="../embeddings/oleObject41.bin"/><Relationship Id="rId40" Type="http://schemas.openxmlformats.org/officeDocument/2006/relationships/image" Target="../media/image49.wmf"/><Relationship Id="rId5" Type="http://schemas.openxmlformats.org/officeDocument/2006/relationships/oleObject" Target="../embeddings/oleObject26.bin"/><Relationship Id="rId15" Type="http://schemas.openxmlformats.org/officeDocument/2006/relationships/oleObject" Target="../embeddings/oleObject30.bin"/><Relationship Id="rId23" Type="http://schemas.openxmlformats.org/officeDocument/2006/relationships/oleObject" Target="../embeddings/oleObject34.bin"/><Relationship Id="rId28" Type="http://schemas.openxmlformats.org/officeDocument/2006/relationships/image" Target="../media/image43.wmf"/><Relationship Id="rId36" Type="http://schemas.openxmlformats.org/officeDocument/2006/relationships/image" Target="../media/image47.wmf"/><Relationship Id="rId10" Type="http://schemas.openxmlformats.org/officeDocument/2006/relationships/image" Target="../media/image34.wmf"/><Relationship Id="rId19" Type="http://schemas.openxmlformats.org/officeDocument/2006/relationships/oleObject" Target="../embeddings/oleObject32.bin"/><Relationship Id="rId31" Type="http://schemas.openxmlformats.org/officeDocument/2006/relationships/oleObject" Target="../embeddings/oleObject38.bin"/><Relationship Id="rId4" Type="http://schemas.openxmlformats.org/officeDocument/2006/relationships/image" Target="../media/image30.png"/><Relationship Id="rId9" Type="http://schemas.openxmlformats.org/officeDocument/2006/relationships/oleObject" Target="../embeddings/oleObject27.bin"/><Relationship Id="rId14" Type="http://schemas.openxmlformats.org/officeDocument/2006/relationships/image" Target="../media/image36.wmf"/><Relationship Id="rId22" Type="http://schemas.openxmlformats.org/officeDocument/2006/relationships/image" Target="../media/image40.wmf"/><Relationship Id="rId27" Type="http://schemas.openxmlformats.org/officeDocument/2006/relationships/oleObject" Target="../embeddings/oleObject36.bin"/><Relationship Id="rId30" Type="http://schemas.openxmlformats.org/officeDocument/2006/relationships/image" Target="../media/image44.wmf"/><Relationship Id="rId35" Type="http://schemas.openxmlformats.org/officeDocument/2006/relationships/oleObject" Target="../embeddings/oleObject40.bin"/><Relationship Id="rId8" Type="http://schemas.openxmlformats.org/officeDocument/2006/relationships/image" Target="../media/image33.png"/><Relationship Id="rId3" Type="http://schemas.openxmlformats.org/officeDocument/2006/relationships/notesSlide" Target="../notesSlides/notesSlide7.xml"/><Relationship Id="rId12" Type="http://schemas.openxmlformats.org/officeDocument/2006/relationships/image" Target="../media/image35.wmf"/><Relationship Id="rId17" Type="http://schemas.openxmlformats.org/officeDocument/2006/relationships/oleObject" Target="../embeddings/oleObject31.bin"/><Relationship Id="rId25" Type="http://schemas.openxmlformats.org/officeDocument/2006/relationships/oleObject" Target="../embeddings/oleObject35.bin"/><Relationship Id="rId33" Type="http://schemas.openxmlformats.org/officeDocument/2006/relationships/oleObject" Target="../embeddings/oleObject39.bin"/><Relationship Id="rId38" Type="http://schemas.openxmlformats.org/officeDocument/2006/relationships/image" Target="../media/image4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3B85-E6D5-4E96-8560-B2DB86BC6C12}"/>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2.1 Z-scores, Density Curves and Measures of Relative standing</a:t>
            </a:r>
          </a:p>
        </p:txBody>
      </p:sp>
      <p:sp>
        <p:nvSpPr>
          <p:cNvPr id="9219" name="Subtitle 2">
            <a:extLst>
              <a:ext uri="{FF2B5EF4-FFF2-40B4-BE49-F238E27FC236}">
                <a16:creationId xmlns:a16="http://schemas.microsoft.com/office/drawing/2014/main" id="{89C6BFF7-0DBD-4433-B4E5-68474A8827A0}"/>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591E8AC7-CE33-4F6C-ADB6-608C0E0A0FB3}"/>
              </a:ext>
            </a:extLst>
          </p:cNvPr>
          <p:cNvSpPr>
            <a:spLocks noGrp="1"/>
          </p:cNvSpPr>
          <p:nvPr>
            <p:ph sz="quarter" idx="1"/>
          </p:nvPr>
        </p:nvSpPr>
        <p:spPr>
          <a:xfrm>
            <a:off x="6448425" y="122239"/>
            <a:ext cx="4044950" cy="2459037"/>
          </a:xfrm>
        </p:spPr>
        <p:txBody>
          <a:bodyPr/>
          <a:lstStyle/>
          <a:p>
            <a:pPr>
              <a:defRPr/>
            </a:pPr>
            <a:r>
              <a:rPr lang="en-CA" altLang="en-US" sz="2100" dirty="0"/>
              <a:t>A negative z-score indicates that your score is less than the mean (average)</a:t>
            </a:r>
          </a:p>
          <a:p>
            <a:pPr>
              <a:defRPr/>
            </a:pPr>
            <a:r>
              <a:rPr lang="en-CA" altLang="en-US" sz="2100" dirty="0"/>
              <a:t>A z-score of -2.38 means that you are 2.38 standard deviations less than the class mean</a:t>
            </a:r>
          </a:p>
          <a:p>
            <a:pPr>
              <a:defRPr/>
            </a:pPr>
            <a:endParaRPr lang="en-CA" altLang="en-US" sz="2100" dirty="0"/>
          </a:p>
          <a:p>
            <a:pPr marL="0" indent="0">
              <a:buNone/>
              <a:defRPr/>
            </a:pPr>
            <a:endParaRPr lang="en-CA" altLang="en-US" sz="2100" dirty="0"/>
          </a:p>
          <a:p>
            <a:pPr marL="0" indent="0">
              <a:buNone/>
              <a:defRPr/>
            </a:pPr>
            <a:endParaRPr lang="en-CA" altLang="en-US" sz="2100" dirty="0"/>
          </a:p>
        </p:txBody>
      </p:sp>
      <p:pic>
        <p:nvPicPr>
          <p:cNvPr id="20483" name="Picture 3">
            <a:extLst>
              <a:ext uri="{FF2B5EF4-FFF2-40B4-BE49-F238E27FC236}">
                <a16:creationId xmlns:a16="http://schemas.microsoft.com/office/drawing/2014/main" id="{056EAED3-0A93-429F-A471-747DDD3EE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6" y="1492250"/>
            <a:ext cx="46656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15D312BE-966A-41BA-8E7A-442191039737}"/>
              </a:ext>
            </a:extLst>
          </p:cNvPr>
          <p:cNvSpPr/>
          <p:nvPr/>
        </p:nvSpPr>
        <p:spPr>
          <a:xfrm>
            <a:off x="1768476" y="4154488"/>
            <a:ext cx="461963" cy="146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a:extLst>
              <a:ext uri="{FF2B5EF4-FFF2-40B4-BE49-F238E27FC236}">
                <a16:creationId xmlns:a16="http://schemas.microsoft.com/office/drawing/2014/main" id="{AA2003D4-8365-473A-A60F-EBDFFC9BB57C}"/>
              </a:ext>
            </a:extLst>
          </p:cNvPr>
          <p:cNvSpPr/>
          <p:nvPr/>
        </p:nvSpPr>
        <p:spPr>
          <a:xfrm>
            <a:off x="5516564" y="2878139"/>
            <a:ext cx="434975" cy="136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a:extLst>
              <a:ext uri="{FF2B5EF4-FFF2-40B4-BE49-F238E27FC236}">
                <a16:creationId xmlns:a16="http://schemas.microsoft.com/office/drawing/2014/main" id="{BD4467DF-85F4-4846-A1DA-487BDE98FC0A}"/>
              </a:ext>
            </a:extLst>
          </p:cNvPr>
          <p:cNvSpPr/>
          <p:nvPr/>
        </p:nvSpPr>
        <p:spPr>
          <a:xfrm>
            <a:off x="1617664" y="4149725"/>
            <a:ext cx="4810125" cy="146050"/>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ectangle 6">
            <a:extLst>
              <a:ext uri="{FF2B5EF4-FFF2-40B4-BE49-F238E27FC236}">
                <a16:creationId xmlns:a16="http://schemas.microsoft.com/office/drawing/2014/main" id="{391685A9-00DA-401E-99CA-10822D3619D0}"/>
              </a:ext>
            </a:extLst>
          </p:cNvPr>
          <p:cNvSpPr/>
          <p:nvPr/>
        </p:nvSpPr>
        <p:spPr>
          <a:xfrm>
            <a:off x="5495926" y="2878139"/>
            <a:ext cx="434975" cy="3971925"/>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a:extLst>
              <a:ext uri="{FF2B5EF4-FFF2-40B4-BE49-F238E27FC236}">
                <a16:creationId xmlns:a16="http://schemas.microsoft.com/office/drawing/2014/main" id="{BB513E8C-9EDC-4F77-9D41-78BFAAA78C82}"/>
              </a:ext>
            </a:extLst>
          </p:cNvPr>
          <p:cNvSpPr/>
          <p:nvPr/>
        </p:nvSpPr>
        <p:spPr>
          <a:xfrm>
            <a:off x="5372101" y="4111625"/>
            <a:ext cx="639763"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Content Placeholder 2">
            <a:extLst>
              <a:ext uri="{FF2B5EF4-FFF2-40B4-BE49-F238E27FC236}">
                <a16:creationId xmlns:a16="http://schemas.microsoft.com/office/drawing/2014/main" id="{385C7D15-AE80-47CF-8FFA-B5697D1E317A}"/>
              </a:ext>
            </a:extLst>
          </p:cNvPr>
          <p:cNvSpPr txBox="1">
            <a:spLocks/>
          </p:cNvSpPr>
          <p:nvPr/>
        </p:nvSpPr>
        <p:spPr bwMode="auto">
          <a:xfrm>
            <a:off x="6384925" y="2497139"/>
            <a:ext cx="4044950" cy="2459037"/>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CA" altLang="en-US" sz="2100" dirty="0"/>
              <a:t>A z-score of -2.38 gives a left area of 0.0087.  This means that 0.87% of all scores is less than your.  Which also means that you scored in the bottom 1% </a:t>
            </a:r>
          </a:p>
          <a:p>
            <a:pPr marL="0" indent="0">
              <a:buNone/>
              <a:defRPr/>
            </a:pPr>
            <a:endParaRPr lang="en-CA" altLang="en-US" sz="2100" dirty="0"/>
          </a:p>
        </p:txBody>
      </p:sp>
      <p:pic>
        <p:nvPicPr>
          <p:cNvPr id="20490" name="Picture 2">
            <a:extLst>
              <a:ext uri="{FF2B5EF4-FFF2-40B4-BE49-F238E27FC236}">
                <a16:creationId xmlns:a16="http://schemas.microsoft.com/office/drawing/2014/main" id="{404F4028-DA17-43EE-AD91-AC9DDD5F7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88" y="611189"/>
            <a:ext cx="27797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2289-A7A9-41B8-84B8-CB27B0B6A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C8FD03-A142-4B96-BCE4-B8E8343F42F3}"/>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01D8F5A7-05F1-49C6-89A0-FD87D5AD2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92" y="-2173817"/>
            <a:ext cx="9054041" cy="102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8474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CB0B-4A93-4FD2-B0F6-FE4A80A432C2}"/>
              </a:ext>
            </a:extLst>
          </p:cNvPr>
          <p:cNvSpPr>
            <a:spLocks noGrp="1"/>
          </p:cNvSpPr>
          <p:nvPr>
            <p:ph type="title"/>
          </p:nvPr>
        </p:nvSpPr>
        <p:spPr>
          <a:xfrm>
            <a:off x="211664" y="-10587"/>
            <a:ext cx="11446934" cy="1119717"/>
          </a:xfrm>
        </p:spPr>
        <p:txBody>
          <a:bodyPr>
            <a:normAutofit fontScale="90000"/>
          </a:bodyPr>
          <a:lstStyle/>
          <a:p>
            <a:pPr>
              <a:defRPr/>
            </a:pPr>
            <a:r>
              <a:rPr lang="en-CA" sz="2400" dirty="0"/>
              <a:t>Sally and her friends are in a class where the scores are approximately normally distributed.  The mean score in the class is 70.5% with a std dev of 6.5%.  Calculate the z-score for each percentage: </a:t>
            </a:r>
          </a:p>
        </p:txBody>
      </p:sp>
      <p:sp>
        <p:nvSpPr>
          <p:cNvPr id="3" name="Content Placeholder 2">
            <a:extLst>
              <a:ext uri="{FF2B5EF4-FFF2-40B4-BE49-F238E27FC236}">
                <a16:creationId xmlns:a16="http://schemas.microsoft.com/office/drawing/2014/main" id="{0D8B4D02-3B6D-4133-A3BF-709C9804CEAD}"/>
              </a:ext>
            </a:extLst>
          </p:cNvPr>
          <p:cNvSpPr>
            <a:spLocks noGrp="1"/>
          </p:cNvSpPr>
          <p:nvPr>
            <p:ph sz="quarter" idx="1"/>
          </p:nvPr>
        </p:nvSpPr>
        <p:spPr>
          <a:xfrm>
            <a:off x="306974" y="1441450"/>
            <a:ext cx="7613650" cy="774700"/>
          </a:xfrm>
        </p:spPr>
        <p:txBody>
          <a:bodyPr/>
          <a:lstStyle/>
          <a:p>
            <a:pPr marL="0" indent="0">
              <a:buNone/>
              <a:defRPr/>
            </a:pPr>
            <a:r>
              <a:rPr lang="en-CA" dirty="0" err="1"/>
              <a:t>i</a:t>
            </a:r>
            <a:r>
              <a:rPr lang="en-CA" dirty="0"/>
              <a:t>) Sally (77%)</a:t>
            </a:r>
          </a:p>
          <a:p>
            <a:pPr>
              <a:defRPr/>
            </a:pPr>
            <a:endParaRPr lang="en-CA" dirty="0"/>
          </a:p>
        </p:txBody>
      </p:sp>
      <p:sp>
        <p:nvSpPr>
          <p:cNvPr id="4" name="Content Placeholder 2">
            <a:extLst>
              <a:ext uri="{FF2B5EF4-FFF2-40B4-BE49-F238E27FC236}">
                <a16:creationId xmlns:a16="http://schemas.microsoft.com/office/drawing/2014/main" id="{7767E5D6-A6F1-4E0F-A6AE-E9A256E3001D}"/>
              </a:ext>
            </a:extLst>
          </p:cNvPr>
          <p:cNvSpPr txBox="1">
            <a:spLocks/>
          </p:cNvSpPr>
          <p:nvPr/>
        </p:nvSpPr>
        <p:spPr bwMode="auto">
          <a:xfrm>
            <a:off x="244207" y="2917383"/>
            <a:ext cx="5015182" cy="774700"/>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defRPr/>
            </a:pPr>
            <a:r>
              <a:rPr lang="en-CA" dirty="0"/>
              <a:t>ii) Friend #1 (64%)</a:t>
            </a:r>
          </a:p>
          <a:p>
            <a:pPr>
              <a:defRPr/>
            </a:pPr>
            <a:endParaRPr lang="en-CA" dirty="0"/>
          </a:p>
        </p:txBody>
      </p:sp>
      <p:sp>
        <p:nvSpPr>
          <p:cNvPr id="5" name="Content Placeholder 2">
            <a:extLst>
              <a:ext uri="{FF2B5EF4-FFF2-40B4-BE49-F238E27FC236}">
                <a16:creationId xmlns:a16="http://schemas.microsoft.com/office/drawing/2014/main" id="{C09134D7-05B4-4854-8DAA-58D0A578E408}"/>
              </a:ext>
            </a:extLst>
          </p:cNvPr>
          <p:cNvSpPr txBox="1">
            <a:spLocks/>
          </p:cNvSpPr>
          <p:nvPr/>
        </p:nvSpPr>
        <p:spPr bwMode="auto">
          <a:xfrm>
            <a:off x="326024" y="4387850"/>
            <a:ext cx="5238416" cy="628650"/>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defRPr/>
            </a:pPr>
            <a:r>
              <a:rPr lang="en-CA" dirty="0"/>
              <a:t>iii) Friend #2 (52%)</a:t>
            </a:r>
          </a:p>
          <a:p>
            <a:pPr>
              <a:defRPr/>
            </a:pPr>
            <a:endParaRPr lang="en-CA" dirty="0"/>
          </a:p>
        </p:txBody>
      </p:sp>
      <p:graphicFrame>
        <p:nvGraphicFramePr>
          <p:cNvPr id="6" name="Object 5">
            <a:extLst>
              <a:ext uri="{FF2B5EF4-FFF2-40B4-BE49-F238E27FC236}">
                <a16:creationId xmlns:a16="http://schemas.microsoft.com/office/drawing/2014/main" id="{0A580672-28B3-46EE-8652-AB2C39C9F995}"/>
              </a:ext>
            </a:extLst>
          </p:cNvPr>
          <p:cNvGraphicFramePr>
            <a:graphicFrameLocks noChangeAspect="1"/>
          </p:cNvGraphicFramePr>
          <p:nvPr>
            <p:extLst>
              <p:ext uri="{D42A27DB-BD31-4B8C-83A1-F6EECF244321}">
                <p14:modId xmlns:p14="http://schemas.microsoft.com/office/powerpoint/2010/main" val="2215182107"/>
              </p:ext>
            </p:extLst>
          </p:nvPr>
        </p:nvGraphicFramePr>
        <p:xfrm>
          <a:off x="2808539" y="1441193"/>
          <a:ext cx="1457325" cy="646112"/>
        </p:xfrm>
        <a:graphic>
          <a:graphicData uri="http://schemas.openxmlformats.org/presentationml/2006/ole">
            <mc:AlternateContent xmlns:mc="http://schemas.openxmlformats.org/markup-compatibility/2006">
              <mc:Choice xmlns:v="urn:schemas-microsoft-com:vml" Requires="v">
                <p:oleObj name="Equation" r:id="rId4" imgW="888614" imgH="393529" progId="Equation.DSMT4">
                  <p:embed/>
                </p:oleObj>
              </mc:Choice>
              <mc:Fallback>
                <p:oleObj name="Equation" r:id="rId4" imgW="888614" imgH="393529" progId="Equation.DSMT4">
                  <p:embed/>
                  <p:pic>
                    <p:nvPicPr>
                      <p:cNvPr id="6" name="Object 5">
                        <a:extLst>
                          <a:ext uri="{FF2B5EF4-FFF2-40B4-BE49-F238E27FC236}">
                            <a16:creationId xmlns:a16="http://schemas.microsoft.com/office/drawing/2014/main" id="{0A580672-28B3-46EE-8652-AB2C39C9F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539" y="1441193"/>
                        <a:ext cx="145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1CD396C-351D-48F2-8FE9-9CC78AF21270}"/>
              </a:ext>
            </a:extLst>
          </p:cNvPr>
          <p:cNvGraphicFramePr>
            <a:graphicFrameLocks noChangeAspect="1"/>
          </p:cNvGraphicFramePr>
          <p:nvPr>
            <p:extLst>
              <p:ext uri="{D42A27DB-BD31-4B8C-83A1-F6EECF244321}">
                <p14:modId xmlns:p14="http://schemas.microsoft.com/office/powerpoint/2010/main" val="3924659752"/>
              </p:ext>
            </p:extLst>
          </p:nvPr>
        </p:nvGraphicFramePr>
        <p:xfrm>
          <a:off x="3006345" y="2062125"/>
          <a:ext cx="625475" cy="642938"/>
        </p:xfrm>
        <a:graphic>
          <a:graphicData uri="http://schemas.openxmlformats.org/presentationml/2006/ole">
            <mc:AlternateContent xmlns:mc="http://schemas.openxmlformats.org/markup-compatibility/2006">
              <mc:Choice xmlns:v="urn:schemas-microsoft-com:vml" Requires="v">
                <p:oleObj name="Equation" r:id="rId6" imgW="380835" imgH="393529" progId="Equation.DSMT4">
                  <p:embed/>
                </p:oleObj>
              </mc:Choice>
              <mc:Fallback>
                <p:oleObj name="Equation" r:id="rId6" imgW="380835" imgH="393529" progId="Equation.DSMT4">
                  <p:embed/>
                  <p:pic>
                    <p:nvPicPr>
                      <p:cNvPr id="7" name="Object 6">
                        <a:extLst>
                          <a:ext uri="{FF2B5EF4-FFF2-40B4-BE49-F238E27FC236}">
                            <a16:creationId xmlns:a16="http://schemas.microsoft.com/office/drawing/2014/main" id="{71CD396C-351D-48F2-8FE9-9CC78AF212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345" y="2062125"/>
                        <a:ext cx="625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F10434A8-AD28-45F9-A2F2-0BE3A8E08360}"/>
              </a:ext>
            </a:extLst>
          </p:cNvPr>
          <p:cNvGraphicFramePr>
            <a:graphicFrameLocks noChangeAspect="1"/>
          </p:cNvGraphicFramePr>
          <p:nvPr>
            <p:extLst>
              <p:ext uri="{D42A27DB-BD31-4B8C-83A1-F6EECF244321}">
                <p14:modId xmlns:p14="http://schemas.microsoft.com/office/powerpoint/2010/main" val="1538270733"/>
              </p:ext>
            </p:extLst>
          </p:nvPr>
        </p:nvGraphicFramePr>
        <p:xfrm>
          <a:off x="3652620" y="2223294"/>
          <a:ext cx="354012" cy="269875"/>
        </p:xfrm>
        <a:graphic>
          <a:graphicData uri="http://schemas.openxmlformats.org/presentationml/2006/ole">
            <mc:AlternateContent xmlns:mc="http://schemas.openxmlformats.org/markup-compatibility/2006">
              <mc:Choice xmlns:v="urn:schemas-microsoft-com:vml" Requires="v">
                <p:oleObj name="Equation" r:id="rId8" imgW="215619" imgH="164885" progId="Equation.DSMT4">
                  <p:embed/>
                </p:oleObj>
              </mc:Choice>
              <mc:Fallback>
                <p:oleObj name="Equation" r:id="rId8" imgW="215619" imgH="164885" progId="Equation.DSMT4">
                  <p:embed/>
                  <p:pic>
                    <p:nvPicPr>
                      <p:cNvPr id="8" name="Object 7">
                        <a:extLst>
                          <a:ext uri="{FF2B5EF4-FFF2-40B4-BE49-F238E27FC236}">
                            <a16:creationId xmlns:a16="http://schemas.microsoft.com/office/drawing/2014/main" id="{F10434A8-AD28-45F9-A2F2-0BE3A8E083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2620" y="2223294"/>
                        <a:ext cx="3540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8FE5266C-C083-4DA7-AB06-7E75E4A9A3B1}"/>
              </a:ext>
            </a:extLst>
          </p:cNvPr>
          <p:cNvGraphicFramePr>
            <a:graphicFrameLocks noChangeAspect="1"/>
          </p:cNvGraphicFramePr>
          <p:nvPr>
            <p:extLst>
              <p:ext uri="{D42A27DB-BD31-4B8C-83A1-F6EECF244321}">
                <p14:modId xmlns:p14="http://schemas.microsoft.com/office/powerpoint/2010/main" val="4240947536"/>
              </p:ext>
            </p:extLst>
          </p:nvPr>
        </p:nvGraphicFramePr>
        <p:xfrm>
          <a:off x="3357815" y="2779085"/>
          <a:ext cx="1457325" cy="646113"/>
        </p:xfrm>
        <a:graphic>
          <a:graphicData uri="http://schemas.openxmlformats.org/presentationml/2006/ole">
            <mc:AlternateContent xmlns:mc="http://schemas.openxmlformats.org/markup-compatibility/2006">
              <mc:Choice xmlns:v="urn:schemas-microsoft-com:vml" Requires="v">
                <p:oleObj name="Equation" r:id="rId10" imgW="888614" imgH="393529" progId="Equation.DSMT4">
                  <p:embed/>
                </p:oleObj>
              </mc:Choice>
              <mc:Fallback>
                <p:oleObj name="Equation" r:id="rId10" imgW="888614" imgH="393529" progId="Equation.DSMT4">
                  <p:embed/>
                  <p:pic>
                    <p:nvPicPr>
                      <p:cNvPr id="9" name="Object 8">
                        <a:extLst>
                          <a:ext uri="{FF2B5EF4-FFF2-40B4-BE49-F238E27FC236}">
                            <a16:creationId xmlns:a16="http://schemas.microsoft.com/office/drawing/2014/main" id="{8FE5266C-C083-4DA7-AB06-7E75E4A9A3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7815" y="2779085"/>
                        <a:ext cx="145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26FD5F97-52BB-4215-9BA8-FD99B3070EBB}"/>
              </a:ext>
            </a:extLst>
          </p:cNvPr>
          <p:cNvGraphicFramePr>
            <a:graphicFrameLocks noChangeAspect="1"/>
          </p:cNvGraphicFramePr>
          <p:nvPr>
            <p:extLst>
              <p:ext uri="{D42A27DB-BD31-4B8C-83A1-F6EECF244321}">
                <p14:modId xmlns:p14="http://schemas.microsoft.com/office/powerpoint/2010/main" val="3841383044"/>
              </p:ext>
            </p:extLst>
          </p:nvPr>
        </p:nvGraphicFramePr>
        <p:xfrm>
          <a:off x="3537202" y="3423610"/>
          <a:ext cx="768350" cy="644525"/>
        </p:xfrm>
        <a:graphic>
          <a:graphicData uri="http://schemas.openxmlformats.org/presentationml/2006/ole">
            <mc:AlternateContent xmlns:mc="http://schemas.openxmlformats.org/markup-compatibility/2006">
              <mc:Choice xmlns:v="urn:schemas-microsoft-com:vml" Requires="v">
                <p:oleObj name="Equation" r:id="rId12" imgW="469696" imgH="393529" progId="Equation.DSMT4">
                  <p:embed/>
                </p:oleObj>
              </mc:Choice>
              <mc:Fallback>
                <p:oleObj name="Equation" r:id="rId12" imgW="469696" imgH="393529" progId="Equation.DSMT4">
                  <p:embed/>
                  <p:pic>
                    <p:nvPicPr>
                      <p:cNvPr id="10" name="Object 9">
                        <a:extLst>
                          <a:ext uri="{FF2B5EF4-FFF2-40B4-BE49-F238E27FC236}">
                            <a16:creationId xmlns:a16="http://schemas.microsoft.com/office/drawing/2014/main" id="{26FD5F97-52BB-4215-9BA8-FD99B3070E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7202" y="3423610"/>
                        <a:ext cx="7683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9CAED932-7185-4D3D-9612-867344681233}"/>
              </a:ext>
            </a:extLst>
          </p:cNvPr>
          <p:cNvGraphicFramePr>
            <a:graphicFrameLocks noChangeAspect="1"/>
          </p:cNvGraphicFramePr>
          <p:nvPr>
            <p:extLst>
              <p:ext uri="{D42A27DB-BD31-4B8C-83A1-F6EECF244321}">
                <p14:modId xmlns:p14="http://schemas.microsoft.com/office/powerpoint/2010/main" val="1182850568"/>
              </p:ext>
            </p:extLst>
          </p:nvPr>
        </p:nvGraphicFramePr>
        <p:xfrm>
          <a:off x="4284914" y="3617285"/>
          <a:ext cx="520700" cy="269875"/>
        </p:xfrm>
        <a:graphic>
          <a:graphicData uri="http://schemas.openxmlformats.org/presentationml/2006/ole">
            <mc:AlternateContent xmlns:mc="http://schemas.openxmlformats.org/markup-compatibility/2006">
              <mc:Choice xmlns:v="urn:schemas-microsoft-com:vml" Requires="v">
                <p:oleObj name="Equation" r:id="rId14" imgW="317087" imgH="164885" progId="Equation.DSMT4">
                  <p:embed/>
                </p:oleObj>
              </mc:Choice>
              <mc:Fallback>
                <p:oleObj name="Equation" r:id="rId14" imgW="317087" imgH="164885" progId="Equation.DSMT4">
                  <p:embed/>
                  <p:pic>
                    <p:nvPicPr>
                      <p:cNvPr id="11" name="Object 10">
                        <a:extLst>
                          <a:ext uri="{FF2B5EF4-FFF2-40B4-BE49-F238E27FC236}">
                            <a16:creationId xmlns:a16="http://schemas.microsoft.com/office/drawing/2014/main" id="{9CAED932-7185-4D3D-9612-8673446812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4914" y="3617285"/>
                        <a:ext cx="5207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E4DCA550-D4FE-4795-8CB3-1FF8C405F806}"/>
              </a:ext>
            </a:extLst>
          </p:cNvPr>
          <p:cNvGraphicFramePr>
            <a:graphicFrameLocks noChangeAspect="1"/>
          </p:cNvGraphicFramePr>
          <p:nvPr>
            <p:extLst>
              <p:ext uri="{D42A27DB-BD31-4B8C-83A1-F6EECF244321}">
                <p14:modId xmlns:p14="http://schemas.microsoft.com/office/powerpoint/2010/main" val="2493756831"/>
              </p:ext>
            </p:extLst>
          </p:nvPr>
        </p:nvGraphicFramePr>
        <p:xfrm>
          <a:off x="3608640" y="4352298"/>
          <a:ext cx="1457325" cy="644525"/>
        </p:xfrm>
        <a:graphic>
          <a:graphicData uri="http://schemas.openxmlformats.org/presentationml/2006/ole">
            <mc:AlternateContent xmlns:mc="http://schemas.openxmlformats.org/markup-compatibility/2006">
              <mc:Choice xmlns:v="urn:schemas-microsoft-com:vml" Requires="v">
                <p:oleObj name="Equation" r:id="rId16" imgW="888614" imgH="393529" progId="Equation.DSMT4">
                  <p:embed/>
                </p:oleObj>
              </mc:Choice>
              <mc:Fallback>
                <p:oleObj name="Equation" r:id="rId16" imgW="888614" imgH="393529" progId="Equation.DSMT4">
                  <p:embed/>
                  <p:pic>
                    <p:nvPicPr>
                      <p:cNvPr id="12" name="Object 11">
                        <a:extLst>
                          <a:ext uri="{FF2B5EF4-FFF2-40B4-BE49-F238E27FC236}">
                            <a16:creationId xmlns:a16="http://schemas.microsoft.com/office/drawing/2014/main" id="{E4DCA550-D4FE-4795-8CB3-1FF8C405F8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640" y="4352298"/>
                        <a:ext cx="1457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845218AC-BEBB-4D49-ACC5-EF4BE83E75E6}"/>
              </a:ext>
            </a:extLst>
          </p:cNvPr>
          <p:cNvSpPr txBox="1">
            <a:spLocks noChangeArrowheads="1"/>
          </p:cNvSpPr>
          <p:nvPr/>
        </p:nvSpPr>
        <p:spPr bwMode="auto">
          <a:xfrm>
            <a:off x="4805614" y="1376528"/>
            <a:ext cx="60354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With a z-score of 1, Sally is in the 84</a:t>
            </a:r>
            <a:r>
              <a:rPr lang="en-CA" altLang="en-US" baseline="30000">
                <a:solidFill>
                  <a:srgbClr val="FF0000"/>
                </a:solidFill>
              </a:rPr>
              <a:t>th</a:t>
            </a:r>
            <a:r>
              <a:rPr lang="en-CA" altLang="en-US">
                <a:solidFill>
                  <a:srgbClr val="FF0000"/>
                </a:solidFill>
              </a:rPr>
              <a:t> percentile, scoring in the top 16%</a:t>
            </a:r>
          </a:p>
        </p:txBody>
      </p:sp>
      <p:sp>
        <p:nvSpPr>
          <p:cNvPr id="16" name="TextBox 15">
            <a:extLst>
              <a:ext uri="{FF2B5EF4-FFF2-40B4-BE49-F238E27FC236}">
                <a16:creationId xmlns:a16="http://schemas.microsoft.com/office/drawing/2014/main" id="{263A141F-07FB-4863-9C84-15F1703DB32A}"/>
              </a:ext>
            </a:extLst>
          </p:cNvPr>
          <p:cNvSpPr txBox="1">
            <a:spLocks noChangeArrowheads="1"/>
          </p:cNvSpPr>
          <p:nvPr/>
        </p:nvSpPr>
        <p:spPr bwMode="auto">
          <a:xfrm>
            <a:off x="5054552" y="2770704"/>
            <a:ext cx="5537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With a z-score of -1, Friend #1 is in the 16</a:t>
            </a:r>
            <a:r>
              <a:rPr lang="en-CA" altLang="en-US" baseline="30000">
                <a:solidFill>
                  <a:srgbClr val="FF0000"/>
                </a:solidFill>
              </a:rPr>
              <a:t>th</a:t>
            </a:r>
            <a:r>
              <a:rPr lang="en-CA" altLang="en-US">
                <a:solidFill>
                  <a:srgbClr val="FF0000"/>
                </a:solidFill>
              </a:rPr>
              <a:t> percentile, scoring in the bottom 16%</a:t>
            </a:r>
          </a:p>
        </p:txBody>
      </p:sp>
      <p:sp>
        <p:nvSpPr>
          <p:cNvPr id="18" name="Content Placeholder 2">
            <a:extLst>
              <a:ext uri="{FF2B5EF4-FFF2-40B4-BE49-F238E27FC236}">
                <a16:creationId xmlns:a16="http://schemas.microsoft.com/office/drawing/2014/main" id="{A1D6FC5D-1C49-4B62-BA1E-6FFC31E55183}"/>
              </a:ext>
            </a:extLst>
          </p:cNvPr>
          <p:cNvSpPr txBox="1">
            <a:spLocks/>
          </p:cNvSpPr>
          <p:nvPr/>
        </p:nvSpPr>
        <p:spPr bwMode="auto">
          <a:xfrm>
            <a:off x="244207" y="5591290"/>
            <a:ext cx="8774112" cy="628650"/>
          </a:xfrm>
          <a:prstGeom prst="rect">
            <a:avLst/>
          </a:prstGeom>
          <a:solidFill>
            <a:schemeClr val="bg1"/>
          </a:solid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defRPr/>
            </a:pPr>
            <a:r>
              <a:rPr lang="en-CA" dirty="0"/>
              <a:t>iv) John scored in the 99</a:t>
            </a:r>
            <a:r>
              <a:rPr lang="en-CA" baseline="30000" dirty="0"/>
              <a:t>th</a:t>
            </a:r>
            <a:r>
              <a:rPr lang="en-CA" dirty="0"/>
              <a:t> percentile.  What score did he get?</a:t>
            </a:r>
          </a:p>
          <a:p>
            <a:pPr>
              <a:defRPr/>
            </a:pPr>
            <a:endParaRPr lang="en-CA" dirty="0"/>
          </a:p>
        </p:txBody>
      </p:sp>
      <p:graphicFrame>
        <p:nvGraphicFramePr>
          <p:cNvPr id="19" name="Object 18">
            <a:extLst>
              <a:ext uri="{FF2B5EF4-FFF2-40B4-BE49-F238E27FC236}">
                <a16:creationId xmlns:a16="http://schemas.microsoft.com/office/drawing/2014/main" id="{A4725DE2-A5FE-49FC-92C0-377E745F0E10}"/>
              </a:ext>
            </a:extLst>
          </p:cNvPr>
          <p:cNvGraphicFramePr>
            <a:graphicFrameLocks noChangeAspect="1"/>
          </p:cNvGraphicFramePr>
          <p:nvPr>
            <p:extLst>
              <p:ext uri="{D42A27DB-BD31-4B8C-83A1-F6EECF244321}">
                <p14:modId xmlns:p14="http://schemas.microsoft.com/office/powerpoint/2010/main" val="826982623"/>
              </p:ext>
            </p:extLst>
          </p:nvPr>
        </p:nvGraphicFramePr>
        <p:xfrm>
          <a:off x="3808665" y="4996823"/>
          <a:ext cx="727075" cy="642937"/>
        </p:xfrm>
        <a:graphic>
          <a:graphicData uri="http://schemas.openxmlformats.org/presentationml/2006/ole">
            <mc:AlternateContent xmlns:mc="http://schemas.openxmlformats.org/markup-compatibility/2006">
              <mc:Choice xmlns:v="urn:schemas-microsoft-com:vml" Requires="v">
                <p:oleObj name="Equation" r:id="rId18" imgW="444307" imgH="393529" progId="Equation.DSMT4">
                  <p:embed/>
                </p:oleObj>
              </mc:Choice>
              <mc:Fallback>
                <p:oleObj name="Equation" r:id="rId18" imgW="444307" imgH="393529" progId="Equation.DSMT4">
                  <p:embed/>
                  <p:pic>
                    <p:nvPicPr>
                      <p:cNvPr id="19" name="Object 18">
                        <a:extLst>
                          <a:ext uri="{FF2B5EF4-FFF2-40B4-BE49-F238E27FC236}">
                            <a16:creationId xmlns:a16="http://schemas.microsoft.com/office/drawing/2014/main" id="{A4725DE2-A5FE-49FC-92C0-377E745F0E1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08665" y="4996823"/>
                        <a:ext cx="727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a:extLst>
              <a:ext uri="{FF2B5EF4-FFF2-40B4-BE49-F238E27FC236}">
                <a16:creationId xmlns:a16="http://schemas.microsoft.com/office/drawing/2014/main" id="{BB739D75-7976-4280-AD61-693851D9F2F4}"/>
              </a:ext>
            </a:extLst>
          </p:cNvPr>
          <p:cNvGraphicFramePr>
            <a:graphicFrameLocks noChangeAspect="1"/>
          </p:cNvGraphicFramePr>
          <p:nvPr>
            <p:extLst>
              <p:ext uri="{D42A27DB-BD31-4B8C-83A1-F6EECF244321}">
                <p14:modId xmlns:p14="http://schemas.microsoft.com/office/powerpoint/2010/main" val="505094877"/>
              </p:ext>
            </p:extLst>
          </p:nvPr>
        </p:nvGraphicFramePr>
        <p:xfrm>
          <a:off x="4584953" y="5149222"/>
          <a:ext cx="979487" cy="290512"/>
        </p:xfrm>
        <a:graphic>
          <a:graphicData uri="http://schemas.openxmlformats.org/presentationml/2006/ole">
            <mc:AlternateContent xmlns:mc="http://schemas.openxmlformats.org/markup-compatibility/2006">
              <mc:Choice xmlns:v="urn:schemas-microsoft-com:vml" Requires="v">
                <p:oleObj name="Equation" r:id="rId20" imgW="596641" imgH="177723" progId="Equation.DSMT4">
                  <p:embed/>
                </p:oleObj>
              </mc:Choice>
              <mc:Fallback>
                <p:oleObj name="Equation" r:id="rId20" imgW="596641" imgH="177723" progId="Equation.DSMT4">
                  <p:embed/>
                  <p:pic>
                    <p:nvPicPr>
                      <p:cNvPr id="20" name="Object 19">
                        <a:extLst>
                          <a:ext uri="{FF2B5EF4-FFF2-40B4-BE49-F238E27FC236}">
                            <a16:creationId xmlns:a16="http://schemas.microsoft.com/office/drawing/2014/main" id="{BB739D75-7976-4280-AD61-693851D9F2F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4953" y="5149222"/>
                        <a:ext cx="9794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a:extLst>
              <a:ext uri="{FF2B5EF4-FFF2-40B4-BE49-F238E27FC236}">
                <a16:creationId xmlns:a16="http://schemas.microsoft.com/office/drawing/2014/main" id="{A834D3C3-9931-4614-BB04-721E91EAEA3B}"/>
              </a:ext>
            </a:extLst>
          </p:cNvPr>
          <p:cNvSpPr txBox="1">
            <a:spLocks noChangeArrowheads="1"/>
          </p:cNvSpPr>
          <p:nvPr/>
        </p:nvSpPr>
        <p:spPr bwMode="auto">
          <a:xfrm>
            <a:off x="5259389" y="4203756"/>
            <a:ext cx="491700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With a z-score of -2.846, Friend #2 is in the bottom 0.22% of the class</a:t>
            </a:r>
          </a:p>
        </p:txBody>
      </p:sp>
      <p:graphicFrame>
        <p:nvGraphicFramePr>
          <p:cNvPr id="22" name="Object 21">
            <a:extLst>
              <a:ext uri="{FF2B5EF4-FFF2-40B4-BE49-F238E27FC236}">
                <a16:creationId xmlns:a16="http://schemas.microsoft.com/office/drawing/2014/main" id="{3A1FE6D8-CA4F-4816-B0AD-F25A36AA672E}"/>
              </a:ext>
            </a:extLst>
          </p:cNvPr>
          <p:cNvGraphicFramePr>
            <a:graphicFrameLocks noChangeAspect="1"/>
          </p:cNvGraphicFramePr>
          <p:nvPr>
            <p:extLst>
              <p:ext uri="{D42A27DB-BD31-4B8C-83A1-F6EECF244321}">
                <p14:modId xmlns:p14="http://schemas.microsoft.com/office/powerpoint/2010/main" val="124586853"/>
              </p:ext>
            </p:extLst>
          </p:nvPr>
        </p:nvGraphicFramePr>
        <p:xfrm>
          <a:off x="1382541" y="6078397"/>
          <a:ext cx="936625" cy="290513"/>
        </p:xfrm>
        <a:graphic>
          <a:graphicData uri="http://schemas.openxmlformats.org/presentationml/2006/ole">
            <mc:AlternateContent xmlns:mc="http://schemas.openxmlformats.org/markup-compatibility/2006">
              <mc:Choice xmlns:v="urn:schemas-microsoft-com:vml" Requires="v">
                <p:oleObj name="Equation" r:id="rId22" imgW="571004" imgH="177646" progId="Equation.DSMT4">
                  <p:embed/>
                </p:oleObj>
              </mc:Choice>
              <mc:Fallback>
                <p:oleObj name="Equation" r:id="rId22" imgW="571004" imgH="177646" progId="Equation.DSMT4">
                  <p:embed/>
                  <p:pic>
                    <p:nvPicPr>
                      <p:cNvPr id="22" name="Object 21">
                        <a:extLst>
                          <a:ext uri="{FF2B5EF4-FFF2-40B4-BE49-F238E27FC236}">
                            <a16:creationId xmlns:a16="http://schemas.microsoft.com/office/drawing/2014/main" id="{3A1FE6D8-CA4F-4816-B0AD-F25A36AA672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82541" y="6078397"/>
                        <a:ext cx="936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a:extLst>
              <a:ext uri="{FF2B5EF4-FFF2-40B4-BE49-F238E27FC236}">
                <a16:creationId xmlns:a16="http://schemas.microsoft.com/office/drawing/2014/main" id="{114BE194-F75B-4A94-8DB9-8102E1D6378F}"/>
              </a:ext>
            </a:extLst>
          </p:cNvPr>
          <p:cNvGraphicFramePr>
            <a:graphicFrameLocks noChangeAspect="1"/>
          </p:cNvGraphicFramePr>
          <p:nvPr>
            <p:extLst>
              <p:ext uri="{D42A27DB-BD31-4B8C-83A1-F6EECF244321}">
                <p14:modId xmlns:p14="http://schemas.microsoft.com/office/powerpoint/2010/main" val="3849753653"/>
              </p:ext>
            </p:extLst>
          </p:nvPr>
        </p:nvGraphicFramePr>
        <p:xfrm>
          <a:off x="2724401" y="6035899"/>
          <a:ext cx="2081213" cy="290513"/>
        </p:xfrm>
        <a:graphic>
          <a:graphicData uri="http://schemas.openxmlformats.org/presentationml/2006/ole">
            <mc:AlternateContent xmlns:mc="http://schemas.openxmlformats.org/markup-compatibility/2006">
              <mc:Choice xmlns:v="urn:schemas-microsoft-com:vml" Requires="v">
                <p:oleObj name="Equation" r:id="rId24" imgW="1269449" imgH="177723" progId="Equation.DSMT4">
                  <p:embed/>
                </p:oleObj>
              </mc:Choice>
              <mc:Fallback>
                <p:oleObj name="Equation" r:id="rId24" imgW="1269449" imgH="177723" progId="Equation.DSMT4">
                  <p:embed/>
                  <p:pic>
                    <p:nvPicPr>
                      <p:cNvPr id="23" name="Object 22">
                        <a:extLst>
                          <a:ext uri="{FF2B5EF4-FFF2-40B4-BE49-F238E27FC236}">
                            <a16:creationId xmlns:a16="http://schemas.microsoft.com/office/drawing/2014/main" id="{114BE194-F75B-4A94-8DB9-8102E1D637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24401" y="6035899"/>
                        <a:ext cx="20812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a:extLst>
              <a:ext uri="{FF2B5EF4-FFF2-40B4-BE49-F238E27FC236}">
                <a16:creationId xmlns:a16="http://schemas.microsoft.com/office/drawing/2014/main" id="{9255DB62-F003-480D-9BEA-DE8A1B58AC21}"/>
              </a:ext>
            </a:extLst>
          </p:cNvPr>
          <p:cNvGraphicFramePr>
            <a:graphicFrameLocks noChangeAspect="1"/>
          </p:cNvGraphicFramePr>
          <p:nvPr>
            <p:extLst>
              <p:ext uri="{D42A27DB-BD31-4B8C-83A1-F6EECF244321}">
                <p14:modId xmlns:p14="http://schemas.microsoft.com/office/powerpoint/2010/main" val="1834657152"/>
              </p:ext>
            </p:extLst>
          </p:nvPr>
        </p:nvGraphicFramePr>
        <p:xfrm>
          <a:off x="2737101" y="6385149"/>
          <a:ext cx="1103313" cy="290513"/>
        </p:xfrm>
        <a:graphic>
          <a:graphicData uri="http://schemas.openxmlformats.org/presentationml/2006/ole">
            <mc:AlternateContent xmlns:mc="http://schemas.openxmlformats.org/markup-compatibility/2006">
              <mc:Choice xmlns:v="urn:schemas-microsoft-com:vml" Requires="v">
                <p:oleObj name="Equation" r:id="rId26" imgW="672516" imgH="177646" progId="Equation.DSMT4">
                  <p:embed/>
                </p:oleObj>
              </mc:Choice>
              <mc:Fallback>
                <p:oleObj name="Equation" r:id="rId26" imgW="672516" imgH="177646" progId="Equation.DSMT4">
                  <p:embed/>
                  <p:pic>
                    <p:nvPicPr>
                      <p:cNvPr id="24" name="Object 23">
                        <a:extLst>
                          <a:ext uri="{FF2B5EF4-FFF2-40B4-BE49-F238E27FC236}">
                            <a16:creationId xmlns:a16="http://schemas.microsoft.com/office/drawing/2014/main" id="{9255DB62-F003-480D-9BEA-DE8A1B58AC2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37101" y="6385149"/>
                        <a:ext cx="11033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0A3A06CE-B977-82A7-C2B5-90D6B2D94D80}"/>
              </a:ext>
            </a:extLst>
          </p:cNvPr>
          <p:cNvGraphicFramePr>
            <a:graphicFrameLocks noChangeAspect="1"/>
          </p:cNvGraphicFramePr>
          <p:nvPr>
            <p:extLst>
              <p:ext uri="{D42A27DB-BD31-4B8C-83A1-F6EECF244321}">
                <p14:modId xmlns:p14="http://schemas.microsoft.com/office/powerpoint/2010/main" val="1416446661"/>
              </p:ext>
            </p:extLst>
          </p:nvPr>
        </p:nvGraphicFramePr>
        <p:xfrm>
          <a:off x="4960942" y="2026997"/>
          <a:ext cx="3930650" cy="415925"/>
        </p:xfrm>
        <a:graphic>
          <a:graphicData uri="http://schemas.openxmlformats.org/presentationml/2006/ole">
            <mc:AlternateContent xmlns:mc="http://schemas.openxmlformats.org/markup-compatibility/2006">
              <mc:Choice xmlns:v="urn:schemas-microsoft-com:vml" Requires="v">
                <p:oleObj name="Equation" r:id="rId28" imgW="2400120" imgH="253800" progId="Equation.DSMT4">
                  <p:embed/>
                </p:oleObj>
              </mc:Choice>
              <mc:Fallback>
                <p:oleObj name="Equation" r:id="rId28" imgW="2400120" imgH="253800" progId="Equation.DSMT4">
                  <p:embed/>
                  <p:pic>
                    <p:nvPicPr>
                      <p:cNvPr id="17" name="Object 16">
                        <a:extLst>
                          <a:ext uri="{FF2B5EF4-FFF2-40B4-BE49-F238E27FC236}">
                            <a16:creationId xmlns:a16="http://schemas.microsoft.com/office/drawing/2014/main" id="{0A3A06CE-B977-82A7-C2B5-90D6B2D94D80}"/>
                          </a:ext>
                        </a:extLst>
                      </p:cNvPr>
                      <p:cNvPicPr>
                        <a:picLocks noChangeAspect="1" noChangeArrowheads="1"/>
                      </p:cNvPicPr>
                      <p:nvPr/>
                    </p:nvPicPr>
                    <p:blipFill>
                      <a:blip r:embed="rId29"/>
                      <a:srcRect/>
                      <a:stretch>
                        <a:fillRect/>
                      </a:stretch>
                    </p:blipFill>
                    <p:spPr bwMode="auto">
                      <a:xfrm>
                        <a:off x="4960942" y="2026997"/>
                        <a:ext cx="3930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24452C44-B338-0E44-E46A-89191C01FF68}"/>
              </a:ext>
            </a:extLst>
          </p:cNvPr>
          <p:cNvGraphicFramePr>
            <a:graphicFrameLocks noChangeAspect="1"/>
          </p:cNvGraphicFramePr>
          <p:nvPr>
            <p:extLst>
              <p:ext uri="{D42A27DB-BD31-4B8C-83A1-F6EECF244321}">
                <p14:modId xmlns:p14="http://schemas.microsoft.com/office/powerpoint/2010/main" val="2488824908"/>
              </p:ext>
            </p:extLst>
          </p:nvPr>
        </p:nvGraphicFramePr>
        <p:xfrm>
          <a:off x="8879777" y="2012813"/>
          <a:ext cx="1477381" cy="431489"/>
        </p:xfrm>
        <a:graphic>
          <a:graphicData uri="http://schemas.openxmlformats.org/presentationml/2006/ole">
            <mc:AlternateContent xmlns:mc="http://schemas.openxmlformats.org/markup-compatibility/2006">
              <mc:Choice xmlns:v="urn:schemas-microsoft-com:vml" Requires="v">
                <p:oleObj name="Equation" r:id="rId30" imgW="609480" imgH="177480" progId="Equation.DSMT4">
                  <p:embed/>
                </p:oleObj>
              </mc:Choice>
              <mc:Fallback>
                <p:oleObj name="Equation" r:id="rId30" imgW="609480" imgH="177480" progId="Equation.DSMT4">
                  <p:embed/>
                  <p:pic>
                    <p:nvPicPr>
                      <p:cNvPr id="25" name="Object 24">
                        <a:extLst>
                          <a:ext uri="{FF2B5EF4-FFF2-40B4-BE49-F238E27FC236}">
                            <a16:creationId xmlns:a16="http://schemas.microsoft.com/office/drawing/2014/main" id="{24452C44-B338-0E44-E46A-89191C01FF68}"/>
                          </a:ext>
                        </a:extLst>
                      </p:cNvPr>
                      <p:cNvPicPr>
                        <a:picLocks noChangeAspect="1" noChangeArrowheads="1"/>
                      </p:cNvPicPr>
                      <p:nvPr/>
                    </p:nvPicPr>
                    <p:blipFill>
                      <a:blip r:embed="rId31"/>
                      <a:srcRect/>
                      <a:stretch>
                        <a:fillRect/>
                      </a:stretch>
                    </p:blipFill>
                    <p:spPr bwMode="auto">
                      <a:xfrm>
                        <a:off x="8879777" y="2012813"/>
                        <a:ext cx="1477381" cy="431489"/>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3F94A3C9-3111-7DDD-8E2A-9C7A9307266A}"/>
              </a:ext>
            </a:extLst>
          </p:cNvPr>
          <p:cNvGraphicFramePr>
            <a:graphicFrameLocks noChangeAspect="1"/>
          </p:cNvGraphicFramePr>
          <p:nvPr>
            <p:extLst>
              <p:ext uri="{D42A27DB-BD31-4B8C-83A1-F6EECF244321}">
                <p14:modId xmlns:p14="http://schemas.microsoft.com/office/powerpoint/2010/main" val="822754167"/>
              </p:ext>
            </p:extLst>
          </p:nvPr>
        </p:nvGraphicFramePr>
        <p:xfrm>
          <a:off x="5074696" y="3488478"/>
          <a:ext cx="4138613" cy="415925"/>
        </p:xfrm>
        <a:graphic>
          <a:graphicData uri="http://schemas.openxmlformats.org/presentationml/2006/ole">
            <mc:AlternateContent xmlns:mc="http://schemas.openxmlformats.org/markup-compatibility/2006">
              <mc:Choice xmlns:v="urn:schemas-microsoft-com:vml" Requires="v">
                <p:oleObj name="Equation" r:id="rId32" imgW="2527200" imgH="253800" progId="Equation.DSMT4">
                  <p:embed/>
                </p:oleObj>
              </mc:Choice>
              <mc:Fallback>
                <p:oleObj name="Equation" r:id="rId32" imgW="2527200" imgH="253800" progId="Equation.DSMT4">
                  <p:embed/>
                  <p:pic>
                    <p:nvPicPr>
                      <p:cNvPr id="26" name="Object 25">
                        <a:extLst>
                          <a:ext uri="{FF2B5EF4-FFF2-40B4-BE49-F238E27FC236}">
                            <a16:creationId xmlns:a16="http://schemas.microsoft.com/office/drawing/2014/main" id="{3F94A3C9-3111-7DDD-8E2A-9C7A9307266A}"/>
                          </a:ext>
                        </a:extLst>
                      </p:cNvPr>
                      <p:cNvPicPr>
                        <a:picLocks noChangeAspect="1" noChangeArrowheads="1"/>
                      </p:cNvPicPr>
                      <p:nvPr/>
                    </p:nvPicPr>
                    <p:blipFill>
                      <a:blip r:embed="rId33"/>
                      <a:srcRect/>
                      <a:stretch>
                        <a:fillRect/>
                      </a:stretch>
                    </p:blipFill>
                    <p:spPr bwMode="auto">
                      <a:xfrm>
                        <a:off x="5074696" y="3488478"/>
                        <a:ext cx="4138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a:extLst>
              <a:ext uri="{FF2B5EF4-FFF2-40B4-BE49-F238E27FC236}">
                <a16:creationId xmlns:a16="http://schemas.microsoft.com/office/drawing/2014/main" id="{6301F299-B86B-EB4F-2440-00AE9DC65E2C}"/>
              </a:ext>
            </a:extLst>
          </p:cNvPr>
          <p:cNvGraphicFramePr>
            <a:graphicFrameLocks noChangeAspect="1"/>
          </p:cNvGraphicFramePr>
          <p:nvPr>
            <p:extLst>
              <p:ext uri="{D42A27DB-BD31-4B8C-83A1-F6EECF244321}">
                <p14:modId xmlns:p14="http://schemas.microsoft.com/office/powerpoint/2010/main" val="1025545707"/>
              </p:ext>
            </p:extLst>
          </p:nvPr>
        </p:nvGraphicFramePr>
        <p:xfrm>
          <a:off x="9213309" y="3482793"/>
          <a:ext cx="1477381" cy="431489"/>
        </p:xfrm>
        <a:graphic>
          <a:graphicData uri="http://schemas.openxmlformats.org/presentationml/2006/ole">
            <mc:AlternateContent xmlns:mc="http://schemas.openxmlformats.org/markup-compatibility/2006">
              <mc:Choice xmlns:v="urn:schemas-microsoft-com:vml" Requires="v">
                <p:oleObj name="Equation" r:id="rId34" imgW="609480" imgH="177480" progId="Equation.DSMT4">
                  <p:embed/>
                </p:oleObj>
              </mc:Choice>
              <mc:Fallback>
                <p:oleObj name="Equation" r:id="rId34" imgW="609480" imgH="177480" progId="Equation.DSMT4">
                  <p:embed/>
                  <p:pic>
                    <p:nvPicPr>
                      <p:cNvPr id="27" name="Object 26">
                        <a:extLst>
                          <a:ext uri="{FF2B5EF4-FFF2-40B4-BE49-F238E27FC236}">
                            <a16:creationId xmlns:a16="http://schemas.microsoft.com/office/drawing/2014/main" id="{6301F299-B86B-EB4F-2440-00AE9DC65E2C}"/>
                          </a:ext>
                        </a:extLst>
                      </p:cNvPr>
                      <p:cNvPicPr>
                        <a:picLocks noChangeAspect="1" noChangeArrowheads="1"/>
                      </p:cNvPicPr>
                      <p:nvPr/>
                    </p:nvPicPr>
                    <p:blipFill>
                      <a:blip r:embed="rId31"/>
                      <a:srcRect/>
                      <a:stretch>
                        <a:fillRect/>
                      </a:stretch>
                    </p:blipFill>
                    <p:spPr bwMode="auto">
                      <a:xfrm>
                        <a:off x="9213309" y="3482793"/>
                        <a:ext cx="1477381" cy="431489"/>
                      </a:xfrm>
                      <a:prstGeom prst="rect">
                        <a:avLst/>
                      </a:prstGeom>
                      <a:noFill/>
                      <a:ln>
                        <a:noFill/>
                      </a:ln>
                    </p:spPr>
                  </p:pic>
                </p:oleObj>
              </mc:Fallback>
            </mc:AlternateContent>
          </a:graphicData>
        </a:graphic>
      </p:graphicFrame>
      <p:graphicFrame>
        <p:nvGraphicFramePr>
          <p:cNvPr id="28" name="Object 27">
            <a:extLst>
              <a:ext uri="{FF2B5EF4-FFF2-40B4-BE49-F238E27FC236}">
                <a16:creationId xmlns:a16="http://schemas.microsoft.com/office/drawing/2014/main" id="{270FAE56-ECB0-F1C3-BFD6-72A61E386C39}"/>
              </a:ext>
            </a:extLst>
          </p:cNvPr>
          <p:cNvGraphicFramePr>
            <a:graphicFrameLocks noChangeAspect="1"/>
          </p:cNvGraphicFramePr>
          <p:nvPr>
            <p:extLst>
              <p:ext uri="{D42A27DB-BD31-4B8C-83A1-F6EECF244321}">
                <p14:modId xmlns:p14="http://schemas.microsoft.com/office/powerpoint/2010/main" val="3225802251"/>
              </p:ext>
            </p:extLst>
          </p:nvPr>
        </p:nvGraphicFramePr>
        <p:xfrm>
          <a:off x="5851317" y="4958510"/>
          <a:ext cx="4138613" cy="415925"/>
        </p:xfrm>
        <a:graphic>
          <a:graphicData uri="http://schemas.openxmlformats.org/presentationml/2006/ole">
            <mc:AlternateContent xmlns:mc="http://schemas.openxmlformats.org/markup-compatibility/2006">
              <mc:Choice xmlns:v="urn:schemas-microsoft-com:vml" Requires="v">
                <p:oleObj name="Equation" r:id="rId35" imgW="2527200" imgH="253800" progId="Equation.DSMT4">
                  <p:embed/>
                </p:oleObj>
              </mc:Choice>
              <mc:Fallback>
                <p:oleObj name="Equation" r:id="rId35" imgW="2527200" imgH="253800" progId="Equation.DSMT4">
                  <p:embed/>
                  <p:pic>
                    <p:nvPicPr>
                      <p:cNvPr id="28" name="Object 27">
                        <a:extLst>
                          <a:ext uri="{FF2B5EF4-FFF2-40B4-BE49-F238E27FC236}">
                            <a16:creationId xmlns:a16="http://schemas.microsoft.com/office/drawing/2014/main" id="{270FAE56-ECB0-F1C3-BFD6-72A61E386C39}"/>
                          </a:ext>
                        </a:extLst>
                      </p:cNvPr>
                      <p:cNvPicPr>
                        <a:picLocks noChangeAspect="1" noChangeArrowheads="1"/>
                      </p:cNvPicPr>
                      <p:nvPr/>
                    </p:nvPicPr>
                    <p:blipFill>
                      <a:blip r:embed="rId36"/>
                      <a:srcRect/>
                      <a:stretch>
                        <a:fillRect/>
                      </a:stretch>
                    </p:blipFill>
                    <p:spPr bwMode="auto">
                      <a:xfrm>
                        <a:off x="5851317" y="4958510"/>
                        <a:ext cx="4138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a:extLst>
              <a:ext uri="{FF2B5EF4-FFF2-40B4-BE49-F238E27FC236}">
                <a16:creationId xmlns:a16="http://schemas.microsoft.com/office/drawing/2014/main" id="{250C6DC4-D5E0-68BE-94BC-D68682A45E41}"/>
              </a:ext>
            </a:extLst>
          </p:cNvPr>
          <p:cNvGraphicFramePr>
            <a:graphicFrameLocks noChangeAspect="1"/>
          </p:cNvGraphicFramePr>
          <p:nvPr>
            <p:extLst>
              <p:ext uri="{D42A27DB-BD31-4B8C-83A1-F6EECF244321}">
                <p14:modId xmlns:p14="http://schemas.microsoft.com/office/powerpoint/2010/main" val="3279290407"/>
              </p:ext>
            </p:extLst>
          </p:nvPr>
        </p:nvGraphicFramePr>
        <p:xfrm>
          <a:off x="9989930" y="4932810"/>
          <a:ext cx="1508125" cy="430213"/>
        </p:xfrm>
        <a:graphic>
          <a:graphicData uri="http://schemas.openxmlformats.org/presentationml/2006/ole">
            <mc:AlternateContent xmlns:mc="http://schemas.openxmlformats.org/markup-compatibility/2006">
              <mc:Choice xmlns:v="urn:schemas-microsoft-com:vml" Requires="v">
                <p:oleObj name="Equation" r:id="rId37" imgW="622080" imgH="177480" progId="Equation.DSMT4">
                  <p:embed/>
                </p:oleObj>
              </mc:Choice>
              <mc:Fallback>
                <p:oleObj name="Equation" r:id="rId37" imgW="622080" imgH="177480" progId="Equation.DSMT4">
                  <p:embed/>
                  <p:pic>
                    <p:nvPicPr>
                      <p:cNvPr id="29" name="Object 28">
                        <a:extLst>
                          <a:ext uri="{FF2B5EF4-FFF2-40B4-BE49-F238E27FC236}">
                            <a16:creationId xmlns:a16="http://schemas.microsoft.com/office/drawing/2014/main" id="{250C6DC4-D5E0-68BE-94BC-D68682A45E41}"/>
                          </a:ext>
                        </a:extLst>
                      </p:cNvPr>
                      <p:cNvPicPr>
                        <a:picLocks noChangeAspect="1" noChangeArrowheads="1"/>
                      </p:cNvPicPr>
                      <p:nvPr/>
                    </p:nvPicPr>
                    <p:blipFill>
                      <a:blip r:embed="rId38"/>
                      <a:srcRect/>
                      <a:stretch>
                        <a:fillRect/>
                      </a:stretch>
                    </p:blipFill>
                    <p:spPr bwMode="auto">
                      <a:xfrm>
                        <a:off x="9989930" y="4932810"/>
                        <a:ext cx="1508125" cy="430213"/>
                      </a:xfrm>
                      <a:prstGeom prst="rect">
                        <a:avLst/>
                      </a:prstGeom>
                      <a:noFill/>
                      <a:ln>
                        <a:noFill/>
                      </a:ln>
                    </p:spPr>
                  </p:pic>
                </p:oleObj>
              </mc:Fallback>
            </mc:AlternateContent>
          </a:graphicData>
        </a:graphic>
      </p:graphicFrame>
      <p:graphicFrame>
        <p:nvGraphicFramePr>
          <p:cNvPr id="30" name="Object 29">
            <a:extLst>
              <a:ext uri="{FF2B5EF4-FFF2-40B4-BE49-F238E27FC236}">
                <a16:creationId xmlns:a16="http://schemas.microsoft.com/office/drawing/2014/main" id="{4FBB3061-0AE2-C3C9-E81D-323A7FE9A1BF}"/>
              </a:ext>
            </a:extLst>
          </p:cNvPr>
          <p:cNvGraphicFramePr>
            <a:graphicFrameLocks noChangeAspect="1"/>
          </p:cNvGraphicFramePr>
          <p:nvPr>
            <p:extLst>
              <p:ext uri="{D42A27DB-BD31-4B8C-83A1-F6EECF244321}">
                <p14:modId xmlns:p14="http://schemas.microsoft.com/office/powerpoint/2010/main" val="3298734625"/>
              </p:ext>
            </p:extLst>
          </p:nvPr>
        </p:nvGraphicFramePr>
        <p:xfrm>
          <a:off x="5746726" y="6118449"/>
          <a:ext cx="3078163" cy="415925"/>
        </p:xfrm>
        <a:graphic>
          <a:graphicData uri="http://schemas.openxmlformats.org/presentationml/2006/ole">
            <mc:AlternateContent xmlns:mc="http://schemas.openxmlformats.org/markup-compatibility/2006">
              <mc:Choice xmlns:v="urn:schemas-microsoft-com:vml" Requires="v">
                <p:oleObj name="Equation" r:id="rId39" imgW="1879560" imgH="253800" progId="Equation.DSMT4">
                  <p:embed/>
                </p:oleObj>
              </mc:Choice>
              <mc:Fallback>
                <p:oleObj name="Equation" r:id="rId39" imgW="1879560" imgH="253800" progId="Equation.DSMT4">
                  <p:embed/>
                  <p:pic>
                    <p:nvPicPr>
                      <p:cNvPr id="30" name="Object 29">
                        <a:extLst>
                          <a:ext uri="{FF2B5EF4-FFF2-40B4-BE49-F238E27FC236}">
                            <a16:creationId xmlns:a16="http://schemas.microsoft.com/office/drawing/2014/main" id="{4FBB3061-0AE2-C3C9-E81D-323A7FE9A1BF}"/>
                          </a:ext>
                        </a:extLst>
                      </p:cNvPr>
                      <p:cNvPicPr>
                        <a:picLocks noChangeAspect="1" noChangeArrowheads="1"/>
                      </p:cNvPicPr>
                      <p:nvPr/>
                    </p:nvPicPr>
                    <p:blipFill>
                      <a:blip r:embed="rId40"/>
                      <a:srcRect/>
                      <a:stretch>
                        <a:fillRect/>
                      </a:stretch>
                    </p:blipFill>
                    <p:spPr bwMode="auto">
                      <a:xfrm>
                        <a:off x="5746726" y="6118449"/>
                        <a:ext cx="3078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9B86D90C-CF15-FC1D-BE00-3EE1BDB048E1}"/>
              </a:ext>
            </a:extLst>
          </p:cNvPr>
          <p:cNvGraphicFramePr>
            <a:graphicFrameLocks noChangeAspect="1"/>
          </p:cNvGraphicFramePr>
          <p:nvPr>
            <p:extLst>
              <p:ext uri="{D42A27DB-BD31-4B8C-83A1-F6EECF244321}">
                <p14:modId xmlns:p14="http://schemas.microsoft.com/office/powerpoint/2010/main" val="1298275214"/>
              </p:ext>
            </p:extLst>
          </p:nvPr>
        </p:nvGraphicFramePr>
        <p:xfrm>
          <a:off x="8914235" y="6060020"/>
          <a:ext cx="1461413" cy="415924"/>
        </p:xfrm>
        <a:graphic>
          <a:graphicData uri="http://schemas.openxmlformats.org/presentationml/2006/ole">
            <mc:AlternateContent xmlns:mc="http://schemas.openxmlformats.org/markup-compatibility/2006">
              <mc:Choice xmlns:v="urn:schemas-microsoft-com:vml" Requires="v">
                <p:oleObj name="Equation" r:id="rId41" imgW="622080" imgH="177480" progId="Equation.DSMT4">
                  <p:embed/>
                </p:oleObj>
              </mc:Choice>
              <mc:Fallback>
                <p:oleObj name="Equation" r:id="rId41" imgW="622080" imgH="177480" progId="Equation.DSMT4">
                  <p:embed/>
                  <p:pic>
                    <p:nvPicPr>
                      <p:cNvPr id="31" name="Object 30">
                        <a:extLst>
                          <a:ext uri="{FF2B5EF4-FFF2-40B4-BE49-F238E27FC236}">
                            <a16:creationId xmlns:a16="http://schemas.microsoft.com/office/drawing/2014/main" id="{9B86D90C-CF15-FC1D-BE00-3EE1BDB048E1}"/>
                          </a:ext>
                        </a:extLst>
                      </p:cNvPr>
                      <p:cNvPicPr>
                        <a:picLocks noChangeAspect="1" noChangeArrowheads="1"/>
                      </p:cNvPicPr>
                      <p:nvPr/>
                    </p:nvPicPr>
                    <p:blipFill>
                      <a:blip r:embed="rId42"/>
                      <a:srcRect/>
                      <a:stretch>
                        <a:fillRect/>
                      </a:stretch>
                    </p:blipFill>
                    <p:spPr bwMode="auto">
                      <a:xfrm>
                        <a:off x="8914235" y="6060020"/>
                        <a:ext cx="1461413" cy="415924"/>
                      </a:xfrm>
                      <a:prstGeom prst="rect">
                        <a:avLst/>
                      </a:prstGeom>
                      <a:noFill/>
                      <a:ln>
                        <a:noFill/>
                      </a:ln>
                    </p:spPr>
                  </p:pic>
                </p:oleObj>
              </mc:Fallback>
            </mc:AlternateContent>
          </a:graphicData>
        </a:graphic>
      </p:graphicFrame>
      <mc:AlternateContent xmlns:mc="http://schemas.openxmlformats.org/markup-compatibility/2006">
        <mc:Choice xmlns:p14="http://schemas.microsoft.com/office/powerpoint/2010/main" Requires="p14">
          <p:contentPart p14:bwMode="auto" r:id="rId43">
            <p14:nvContentPartPr>
              <p14:cNvPr id="13" name="Ink 12">
                <a:extLst>
                  <a:ext uri="{FF2B5EF4-FFF2-40B4-BE49-F238E27FC236}">
                    <a16:creationId xmlns:a16="http://schemas.microsoft.com/office/drawing/2014/main" id="{D377D066-0CD2-6BE1-F233-C688DC93A1BF}"/>
                  </a:ext>
                </a:extLst>
              </p14:cNvPr>
              <p14:cNvContentPartPr/>
              <p14:nvPr/>
            </p14:nvContentPartPr>
            <p14:xfrm>
              <a:off x="1558406" y="1971120"/>
              <a:ext cx="659880" cy="42480"/>
            </p14:xfrm>
          </p:contentPart>
        </mc:Choice>
        <mc:Fallback>
          <p:pic>
            <p:nvPicPr>
              <p:cNvPr id="13" name="Ink 12">
                <a:extLst>
                  <a:ext uri="{FF2B5EF4-FFF2-40B4-BE49-F238E27FC236}">
                    <a16:creationId xmlns:a16="http://schemas.microsoft.com/office/drawing/2014/main" id="{D377D066-0CD2-6BE1-F233-C688DC93A1BF}"/>
                  </a:ext>
                </a:extLst>
              </p:cNvPr>
              <p:cNvPicPr/>
              <p:nvPr/>
            </p:nvPicPr>
            <p:blipFill>
              <a:blip r:embed="rId44"/>
              <a:stretch>
                <a:fillRect/>
              </a:stretch>
            </p:blipFill>
            <p:spPr>
              <a:xfrm>
                <a:off x="1549766" y="1962480"/>
                <a:ext cx="677520" cy="6012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4F6DCB2B-E5AA-4D96-A7C3-2A3DC622E8CD}"/>
              </a:ext>
            </a:extLst>
          </p:cNvPr>
          <p:cNvSpPr>
            <a:spLocks noGrp="1"/>
          </p:cNvSpPr>
          <p:nvPr>
            <p:ph sz="quarter" idx="1"/>
          </p:nvPr>
        </p:nvSpPr>
        <p:spPr>
          <a:xfrm>
            <a:off x="364067" y="236539"/>
            <a:ext cx="11709400" cy="6392861"/>
          </a:xfrm>
        </p:spPr>
        <p:txBody>
          <a:bodyPr/>
          <a:lstStyle/>
          <a:p>
            <a:pPr marL="0" indent="0">
              <a:buNone/>
            </a:pPr>
            <a:r>
              <a:rPr lang="en-CA" altLang="en-US" dirty="0"/>
              <a:t>Group Work: </a:t>
            </a:r>
          </a:p>
          <a:p>
            <a:pPr marL="0" indent="0">
              <a:buNone/>
            </a:pPr>
            <a:r>
              <a:rPr lang="en-CA" altLang="en-US" dirty="0"/>
              <a:t>The test scores on last chapter are displayed in the stem leaf plot below. </a:t>
            </a:r>
            <a:br>
              <a:rPr lang="en-CA" altLang="en-US" dirty="0"/>
            </a:br>
            <a:br>
              <a:rPr lang="en-CA" altLang="en-US" dirty="0"/>
            </a:br>
            <a:br>
              <a:rPr lang="en-CA" altLang="en-US" dirty="0"/>
            </a:br>
            <a:r>
              <a:rPr lang="en-CA" altLang="en-US" dirty="0"/>
              <a:t> </a:t>
            </a:r>
          </a:p>
          <a:p>
            <a:pPr marL="0" indent="0">
              <a:buNone/>
            </a:pPr>
            <a:endParaRPr lang="en-CA" altLang="en-US" dirty="0"/>
          </a:p>
          <a:p>
            <a:pPr marL="0" indent="0">
              <a:buNone/>
            </a:pPr>
            <a:br>
              <a:rPr lang="en-CA" altLang="en-US" dirty="0"/>
            </a:br>
            <a:endParaRPr lang="en-CA" altLang="en-US" dirty="0"/>
          </a:p>
          <a:p>
            <a:pPr marL="0" indent="0">
              <a:buNone/>
            </a:pPr>
            <a:r>
              <a:rPr lang="en-CA" altLang="en-US" dirty="0" err="1"/>
              <a:t>i</a:t>
            </a:r>
            <a:r>
              <a:rPr lang="en-CA" altLang="en-US" dirty="0"/>
              <a:t>) Find the mean and St Dev.</a:t>
            </a:r>
          </a:p>
          <a:p>
            <a:pPr marL="0" indent="0">
              <a:buNone/>
            </a:pPr>
            <a:r>
              <a:rPr lang="en-CA" altLang="en-US" dirty="0"/>
              <a:t>ii) Mark got 35.  Calculate and Interpret his z-score.  What percentile is he in?</a:t>
            </a:r>
          </a:p>
          <a:p>
            <a:pPr marL="0" indent="0">
              <a:buNone/>
            </a:pPr>
            <a:r>
              <a:rPr lang="en-CA" altLang="en-US" dirty="0"/>
              <a:t>iii) Sharon earned a 8.  Calculate and interpret her z-score.  What percentile is she in?</a:t>
            </a:r>
          </a:p>
          <a:p>
            <a:pPr marL="0" indent="0">
              <a:buNone/>
            </a:pPr>
            <a:r>
              <a:rPr lang="en-CA" altLang="en-US" dirty="0"/>
              <a:t>iv) On the next test, the mean was 28 and </a:t>
            </a:r>
            <a:r>
              <a:rPr lang="en-CA" altLang="en-US" dirty="0" err="1"/>
              <a:t>st.</a:t>
            </a:r>
            <a:r>
              <a:rPr lang="en-CA" altLang="en-US" dirty="0"/>
              <a:t> dev was 14   Mark got 39 on this test. On which test did he perform better relative to the rest of the class.  Explain: </a:t>
            </a:r>
          </a:p>
        </p:txBody>
      </p:sp>
      <p:grpSp>
        <p:nvGrpSpPr>
          <p:cNvPr id="24579" name="Group 45">
            <a:extLst>
              <a:ext uri="{FF2B5EF4-FFF2-40B4-BE49-F238E27FC236}">
                <a16:creationId xmlns:a16="http://schemas.microsoft.com/office/drawing/2014/main" id="{37E79F95-F6EC-4B02-AF06-58C7DDC3A1E7}"/>
              </a:ext>
            </a:extLst>
          </p:cNvPr>
          <p:cNvGrpSpPr>
            <a:grpSpLocks/>
          </p:cNvGrpSpPr>
          <p:nvPr/>
        </p:nvGrpSpPr>
        <p:grpSpPr bwMode="auto">
          <a:xfrm>
            <a:off x="1219729" y="1408114"/>
            <a:ext cx="1924050" cy="1736725"/>
            <a:chOff x="1739461" y="5075500"/>
            <a:chExt cx="1924489" cy="1736201"/>
          </a:xfrm>
        </p:grpSpPr>
        <p:cxnSp>
          <p:nvCxnSpPr>
            <p:cNvPr id="5" name="Straight Connector 4">
              <a:extLst>
                <a:ext uri="{FF2B5EF4-FFF2-40B4-BE49-F238E27FC236}">
                  <a16:creationId xmlns:a16="http://schemas.microsoft.com/office/drawing/2014/main" id="{03D71A28-191F-4D80-AB7A-C874FC89007E}"/>
                </a:ext>
              </a:extLst>
            </p:cNvPr>
            <p:cNvCxnSpPr/>
            <p:nvPr/>
          </p:nvCxnSpPr>
          <p:spPr>
            <a:xfrm>
              <a:off x="1985579" y="5104066"/>
              <a:ext cx="0" cy="17076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581" name="Object 5">
              <a:extLst>
                <a:ext uri="{FF2B5EF4-FFF2-40B4-BE49-F238E27FC236}">
                  <a16:creationId xmlns:a16="http://schemas.microsoft.com/office/drawing/2014/main" id="{706CC9B7-6B64-48DB-93B4-C56ECA171A58}"/>
                </a:ext>
              </a:extLst>
            </p:cNvPr>
            <p:cNvGraphicFramePr>
              <a:graphicFrameLocks noChangeAspect="1"/>
            </p:cNvGraphicFramePr>
            <p:nvPr/>
          </p:nvGraphicFramePr>
          <p:xfrm>
            <a:off x="1739461" y="5075500"/>
            <a:ext cx="226786" cy="289368"/>
          </p:xfrm>
          <a:graphic>
            <a:graphicData uri="http://schemas.openxmlformats.org/presentationml/2006/ole">
              <mc:AlternateContent xmlns:mc="http://schemas.openxmlformats.org/markup-compatibility/2006">
                <mc:Choice xmlns:v="urn:schemas-microsoft-com:vml" Requires="v">
                  <p:oleObj name="Equation" r:id="rId4" imgW="126725" imgH="177415" progId="Equation.DSMT4">
                    <p:embed/>
                  </p:oleObj>
                </mc:Choice>
                <mc:Fallback>
                  <p:oleObj name="Equation" r:id="rId4" imgW="126725" imgH="177415" progId="Equation.DSMT4">
                    <p:embed/>
                    <p:pic>
                      <p:nvPicPr>
                        <p:cNvPr id="24581" name="Object 5">
                          <a:extLst>
                            <a:ext uri="{FF2B5EF4-FFF2-40B4-BE49-F238E27FC236}">
                              <a16:creationId xmlns:a16="http://schemas.microsoft.com/office/drawing/2014/main" id="{706CC9B7-6B64-48DB-93B4-C56ECA171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461" y="5075500"/>
                          <a:ext cx="226786" cy="2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Object 6">
              <a:extLst>
                <a:ext uri="{FF2B5EF4-FFF2-40B4-BE49-F238E27FC236}">
                  <a16:creationId xmlns:a16="http://schemas.microsoft.com/office/drawing/2014/main" id="{DDD1A64A-FA90-4F5F-B10C-C8C99E9721EE}"/>
                </a:ext>
              </a:extLst>
            </p:cNvPr>
            <p:cNvGraphicFramePr>
              <a:graphicFrameLocks noChangeAspect="1"/>
            </p:cNvGraphicFramePr>
            <p:nvPr/>
          </p:nvGraphicFramePr>
          <p:xfrm>
            <a:off x="1785938" y="5341938"/>
            <a:ext cx="158750" cy="268287"/>
          </p:xfrm>
          <a:graphic>
            <a:graphicData uri="http://schemas.openxmlformats.org/presentationml/2006/ole">
              <mc:AlternateContent xmlns:mc="http://schemas.openxmlformats.org/markup-compatibility/2006">
                <mc:Choice xmlns:v="urn:schemas-microsoft-com:vml" Requires="v">
                  <p:oleObj name="Equation" r:id="rId6" imgW="88707" imgH="164742" progId="Equation.DSMT4">
                    <p:embed/>
                  </p:oleObj>
                </mc:Choice>
                <mc:Fallback>
                  <p:oleObj name="Equation" r:id="rId6" imgW="88707" imgH="164742" progId="Equation.DSMT4">
                    <p:embed/>
                    <p:pic>
                      <p:nvPicPr>
                        <p:cNvPr id="24582" name="Object 6">
                          <a:extLst>
                            <a:ext uri="{FF2B5EF4-FFF2-40B4-BE49-F238E27FC236}">
                              <a16:creationId xmlns:a16="http://schemas.microsoft.com/office/drawing/2014/main" id="{DDD1A64A-FA90-4F5F-B10C-C8C99E972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38" y="5341938"/>
                          <a:ext cx="1587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7">
              <a:extLst>
                <a:ext uri="{FF2B5EF4-FFF2-40B4-BE49-F238E27FC236}">
                  <a16:creationId xmlns:a16="http://schemas.microsoft.com/office/drawing/2014/main" id="{32126964-544B-4764-B660-A650BD5E83DA}"/>
                </a:ext>
              </a:extLst>
            </p:cNvPr>
            <p:cNvGraphicFramePr>
              <a:graphicFrameLocks noChangeAspect="1"/>
            </p:cNvGraphicFramePr>
            <p:nvPr/>
          </p:nvGraphicFramePr>
          <p:xfrm>
            <a:off x="1749425" y="5621338"/>
            <a:ext cx="227013" cy="268287"/>
          </p:xfrm>
          <a:graphic>
            <a:graphicData uri="http://schemas.openxmlformats.org/presentationml/2006/ole">
              <mc:AlternateContent xmlns:mc="http://schemas.openxmlformats.org/markup-compatibility/2006">
                <mc:Choice xmlns:v="urn:schemas-microsoft-com:vml" Requires="v">
                  <p:oleObj name="Equation" r:id="rId8" imgW="126780" imgH="164814" progId="Equation.DSMT4">
                    <p:embed/>
                  </p:oleObj>
                </mc:Choice>
                <mc:Fallback>
                  <p:oleObj name="Equation" r:id="rId8" imgW="126780" imgH="164814" progId="Equation.DSMT4">
                    <p:embed/>
                    <p:pic>
                      <p:nvPicPr>
                        <p:cNvPr id="24583" name="Object 7">
                          <a:extLst>
                            <a:ext uri="{FF2B5EF4-FFF2-40B4-BE49-F238E27FC236}">
                              <a16:creationId xmlns:a16="http://schemas.microsoft.com/office/drawing/2014/main" id="{32126964-544B-4764-B660-A650BD5E8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425" y="5621338"/>
                          <a:ext cx="2270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4" name="Object 8">
              <a:extLst>
                <a:ext uri="{FF2B5EF4-FFF2-40B4-BE49-F238E27FC236}">
                  <a16:creationId xmlns:a16="http://schemas.microsoft.com/office/drawing/2014/main" id="{3DEA7040-71B9-4682-8748-E730CAE170B1}"/>
                </a:ext>
              </a:extLst>
            </p:cNvPr>
            <p:cNvGraphicFramePr>
              <a:graphicFrameLocks noChangeAspect="1"/>
            </p:cNvGraphicFramePr>
            <p:nvPr/>
          </p:nvGraphicFramePr>
          <p:xfrm>
            <a:off x="1762125" y="5908675"/>
            <a:ext cx="203200" cy="288925"/>
          </p:xfrm>
          <a:graphic>
            <a:graphicData uri="http://schemas.openxmlformats.org/presentationml/2006/ole">
              <mc:AlternateContent xmlns:mc="http://schemas.openxmlformats.org/markup-compatibility/2006">
                <mc:Choice xmlns:v="urn:schemas-microsoft-com:vml" Requires="v">
                  <p:oleObj name="Equation" r:id="rId10" imgW="114102" imgH="177492" progId="Equation.DSMT4">
                    <p:embed/>
                  </p:oleObj>
                </mc:Choice>
                <mc:Fallback>
                  <p:oleObj name="Equation" r:id="rId10" imgW="114102" imgH="177492" progId="Equation.DSMT4">
                    <p:embed/>
                    <p:pic>
                      <p:nvPicPr>
                        <p:cNvPr id="24584" name="Object 8">
                          <a:extLst>
                            <a:ext uri="{FF2B5EF4-FFF2-40B4-BE49-F238E27FC236}">
                              <a16:creationId xmlns:a16="http://schemas.microsoft.com/office/drawing/2014/main" id="{3DEA7040-71B9-4682-8748-E730CAE170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2125" y="5908675"/>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9">
              <a:extLst>
                <a:ext uri="{FF2B5EF4-FFF2-40B4-BE49-F238E27FC236}">
                  <a16:creationId xmlns:a16="http://schemas.microsoft.com/office/drawing/2014/main" id="{A125F23D-0559-4CE4-AC92-45B16C46208B}"/>
                </a:ext>
              </a:extLst>
            </p:cNvPr>
            <p:cNvGraphicFramePr>
              <a:graphicFrameLocks noChangeAspect="1"/>
            </p:cNvGraphicFramePr>
            <p:nvPr/>
          </p:nvGraphicFramePr>
          <p:xfrm>
            <a:off x="1770063" y="6215063"/>
            <a:ext cx="227012" cy="269875"/>
          </p:xfrm>
          <a:graphic>
            <a:graphicData uri="http://schemas.openxmlformats.org/presentationml/2006/ole">
              <mc:AlternateContent xmlns:mc="http://schemas.openxmlformats.org/markup-compatibility/2006">
                <mc:Choice xmlns:v="urn:schemas-microsoft-com:vml" Requires="v">
                  <p:oleObj name="Equation" r:id="rId12" imgW="126780" imgH="164814" progId="Equation.DSMT4">
                    <p:embed/>
                  </p:oleObj>
                </mc:Choice>
                <mc:Fallback>
                  <p:oleObj name="Equation" r:id="rId12" imgW="126780" imgH="164814" progId="Equation.DSMT4">
                    <p:embed/>
                    <p:pic>
                      <p:nvPicPr>
                        <p:cNvPr id="24585" name="Object 9">
                          <a:extLst>
                            <a:ext uri="{FF2B5EF4-FFF2-40B4-BE49-F238E27FC236}">
                              <a16:creationId xmlns:a16="http://schemas.microsoft.com/office/drawing/2014/main" id="{A125F23D-0559-4CE4-AC92-45B16C46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0063" y="6215063"/>
                          <a:ext cx="2270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6" name="Object 10">
              <a:extLst>
                <a:ext uri="{FF2B5EF4-FFF2-40B4-BE49-F238E27FC236}">
                  <a16:creationId xmlns:a16="http://schemas.microsoft.com/office/drawing/2014/main" id="{BF422FDD-EE68-4C68-A4B0-C7DAAF6E05C5}"/>
                </a:ext>
              </a:extLst>
            </p:cNvPr>
            <p:cNvGraphicFramePr>
              <a:graphicFrameLocks noChangeAspect="1"/>
            </p:cNvGraphicFramePr>
            <p:nvPr/>
          </p:nvGraphicFramePr>
          <p:xfrm>
            <a:off x="1783889" y="6502400"/>
            <a:ext cx="203200" cy="290513"/>
          </p:xfrm>
          <a:graphic>
            <a:graphicData uri="http://schemas.openxmlformats.org/presentationml/2006/ole">
              <mc:AlternateContent xmlns:mc="http://schemas.openxmlformats.org/markup-compatibility/2006">
                <mc:Choice xmlns:v="urn:schemas-microsoft-com:vml" Requires="v">
                  <p:oleObj name="Equation" r:id="rId14" imgW="114102" imgH="177492" progId="Equation.DSMT4">
                    <p:embed/>
                  </p:oleObj>
                </mc:Choice>
                <mc:Fallback>
                  <p:oleObj name="Equation" r:id="rId14" imgW="114102" imgH="177492" progId="Equation.DSMT4">
                    <p:embed/>
                    <p:pic>
                      <p:nvPicPr>
                        <p:cNvPr id="24586" name="Object 10">
                          <a:extLst>
                            <a:ext uri="{FF2B5EF4-FFF2-40B4-BE49-F238E27FC236}">
                              <a16:creationId xmlns:a16="http://schemas.microsoft.com/office/drawing/2014/main" id="{BF422FDD-EE68-4C68-A4B0-C7DAAF6E05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3889" y="6502400"/>
                          <a:ext cx="203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7" name="Object 11">
              <a:extLst>
                <a:ext uri="{FF2B5EF4-FFF2-40B4-BE49-F238E27FC236}">
                  <a16:creationId xmlns:a16="http://schemas.microsoft.com/office/drawing/2014/main" id="{94E8BEB7-AE25-4C50-8548-8CB7F7CC3C36}"/>
                </a:ext>
              </a:extLst>
            </p:cNvPr>
            <p:cNvGraphicFramePr>
              <a:graphicFrameLocks noChangeAspect="1"/>
            </p:cNvGraphicFramePr>
            <p:nvPr/>
          </p:nvGraphicFramePr>
          <p:xfrm>
            <a:off x="2001819" y="5089005"/>
            <a:ext cx="226786" cy="289368"/>
          </p:xfrm>
          <a:graphic>
            <a:graphicData uri="http://schemas.openxmlformats.org/presentationml/2006/ole">
              <mc:AlternateContent xmlns:mc="http://schemas.openxmlformats.org/markup-compatibility/2006">
                <mc:Choice xmlns:v="urn:schemas-microsoft-com:vml" Requires="v">
                  <p:oleObj name="Equation" r:id="rId16" imgW="126725" imgH="177415" progId="Equation.DSMT4">
                    <p:embed/>
                  </p:oleObj>
                </mc:Choice>
                <mc:Fallback>
                  <p:oleObj name="Equation" r:id="rId16" imgW="126725" imgH="177415" progId="Equation.DSMT4">
                    <p:embed/>
                    <p:pic>
                      <p:nvPicPr>
                        <p:cNvPr id="24587" name="Object 11">
                          <a:extLst>
                            <a:ext uri="{FF2B5EF4-FFF2-40B4-BE49-F238E27FC236}">
                              <a16:creationId xmlns:a16="http://schemas.microsoft.com/office/drawing/2014/main" id="{94E8BEB7-AE25-4C50-8548-8CB7F7CC3C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1819" y="5089005"/>
                          <a:ext cx="226786" cy="2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8" name="Object 12">
              <a:extLst>
                <a:ext uri="{FF2B5EF4-FFF2-40B4-BE49-F238E27FC236}">
                  <a16:creationId xmlns:a16="http://schemas.microsoft.com/office/drawing/2014/main" id="{BE3B769B-EB2A-4905-B8AA-D959BD85FAAB}"/>
                </a:ext>
              </a:extLst>
            </p:cNvPr>
            <p:cNvGraphicFramePr>
              <a:graphicFrameLocks noChangeAspect="1"/>
            </p:cNvGraphicFramePr>
            <p:nvPr/>
          </p:nvGraphicFramePr>
          <p:xfrm>
            <a:off x="2193925" y="5091113"/>
            <a:ext cx="203200" cy="288925"/>
          </p:xfrm>
          <a:graphic>
            <a:graphicData uri="http://schemas.openxmlformats.org/presentationml/2006/ole">
              <mc:AlternateContent xmlns:mc="http://schemas.openxmlformats.org/markup-compatibility/2006">
                <mc:Choice xmlns:v="urn:schemas-microsoft-com:vml" Requires="v">
                  <p:oleObj name="Equation" r:id="rId18" imgW="114102" imgH="177492" progId="Equation.DSMT4">
                    <p:embed/>
                  </p:oleObj>
                </mc:Choice>
                <mc:Fallback>
                  <p:oleObj name="Equation" r:id="rId18" imgW="114102" imgH="177492" progId="Equation.DSMT4">
                    <p:embed/>
                    <p:pic>
                      <p:nvPicPr>
                        <p:cNvPr id="24588" name="Object 12">
                          <a:extLst>
                            <a:ext uri="{FF2B5EF4-FFF2-40B4-BE49-F238E27FC236}">
                              <a16:creationId xmlns:a16="http://schemas.microsoft.com/office/drawing/2014/main" id="{BE3B769B-EB2A-4905-B8AA-D959BD85FAA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3925" y="5091113"/>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9" name="Object 13">
              <a:extLst>
                <a:ext uri="{FF2B5EF4-FFF2-40B4-BE49-F238E27FC236}">
                  <a16:creationId xmlns:a16="http://schemas.microsoft.com/office/drawing/2014/main" id="{2DC6399C-E95A-4E76-A4E5-097ACC643F63}"/>
                </a:ext>
              </a:extLst>
            </p:cNvPr>
            <p:cNvGraphicFramePr>
              <a:graphicFrameLocks noChangeAspect="1"/>
            </p:cNvGraphicFramePr>
            <p:nvPr/>
          </p:nvGraphicFramePr>
          <p:xfrm>
            <a:off x="2397605" y="5099008"/>
            <a:ext cx="203200" cy="288925"/>
          </p:xfrm>
          <a:graphic>
            <a:graphicData uri="http://schemas.openxmlformats.org/presentationml/2006/ole">
              <mc:AlternateContent xmlns:mc="http://schemas.openxmlformats.org/markup-compatibility/2006">
                <mc:Choice xmlns:v="urn:schemas-microsoft-com:vml" Requires="v">
                  <p:oleObj name="Equation" r:id="rId20" imgW="114102" imgH="177492" progId="Equation.DSMT4">
                    <p:embed/>
                  </p:oleObj>
                </mc:Choice>
                <mc:Fallback>
                  <p:oleObj name="Equation" r:id="rId20" imgW="114102" imgH="177492" progId="Equation.DSMT4">
                    <p:embed/>
                    <p:pic>
                      <p:nvPicPr>
                        <p:cNvPr id="24589" name="Object 13">
                          <a:extLst>
                            <a:ext uri="{FF2B5EF4-FFF2-40B4-BE49-F238E27FC236}">
                              <a16:creationId xmlns:a16="http://schemas.microsoft.com/office/drawing/2014/main" id="{2DC6399C-E95A-4E76-A4E5-097ACC643F6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97605" y="5099008"/>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0" name="Object 14">
              <a:extLst>
                <a:ext uri="{FF2B5EF4-FFF2-40B4-BE49-F238E27FC236}">
                  <a16:creationId xmlns:a16="http://schemas.microsoft.com/office/drawing/2014/main" id="{07E82437-3C01-47E5-80B0-BB8ADA8E98EC}"/>
                </a:ext>
              </a:extLst>
            </p:cNvPr>
            <p:cNvGraphicFramePr>
              <a:graphicFrameLocks noChangeAspect="1"/>
            </p:cNvGraphicFramePr>
            <p:nvPr/>
          </p:nvGraphicFramePr>
          <p:xfrm>
            <a:off x="2009775" y="5334000"/>
            <a:ext cx="203200" cy="288925"/>
          </p:xfrm>
          <a:graphic>
            <a:graphicData uri="http://schemas.openxmlformats.org/presentationml/2006/ole">
              <mc:AlternateContent xmlns:mc="http://schemas.openxmlformats.org/markup-compatibility/2006">
                <mc:Choice xmlns:v="urn:schemas-microsoft-com:vml" Requires="v">
                  <p:oleObj name="Equation" r:id="rId22" imgW="114102" imgH="177492" progId="Equation.DSMT4">
                    <p:embed/>
                  </p:oleObj>
                </mc:Choice>
                <mc:Fallback>
                  <p:oleObj name="Equation" r:id="rId22" imgW="114102" imgH="177492" progId="Equation.DSMT4">
                    <p:embed/>
                    <p:pic>
                      <p:nvPicPr>
                        <p:cNvPr id="24590" name="Object 14">
                          <a:extLst>
                            <a:ext uri="{FF2B5EF4-FFF2-40B4-BE49-F238E27FC236}">
                              <a16:creationId xmlns:a16="http://schemas.microsoft.com/office/drawing/2014/main" id="{07E82437-3C01-47E5-80B0-BB8ADA8E98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09775" y="5334000"/>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1" name="Object 15">
              <a:extLst>
                <a:ext uri="{FF2B5EF4-FFF2-40B4-BE49-F238E27FC236}">
                  <a16:creationId xmlns:a16="http://schemas.microsoft.com/office/drawing/2014/main" id="{6E99B5F2-B7EF-424A-A724-BE0DEB7E9241}"/>
                </a:ext>
              </a:extLst>
            </p:cNvPr>
            <p:cNvGraphicFramePr>
              <a:graphicFrameLocks noChangeAspect="1"/>
            </p:cNvGraphicFramePr>
            <p:nvPr/>
          </p:nvGraphicFramePr>
          <p:xfrm>
            <a:off x="2190067" y="5336107"/>
            <a:ext cx="203200" cy="288925"/>
          </p:xfrm>
          <a:graphic>
            <a:graphicData uri="http://schemas.openxmlformats.org/presentationml/2006/ole">
              <mc:AlternateContent xmlns:mc="http://schemas.openxmlformats.org/markup-compatibility/2006">
                <mc:Choice xmlns:v="urn:schemas-microsoft-com:vml" Requires="v">
                  <p:oleObj name="Equation" r:id="rId24" imgW="114102" imgH="177492" progId="Equation.DSMT4">
                    <p:embed/>
                  </p:oleObj>
                </mc:Choice>
                <mc:Fallback>
                  <p:oleObj name="Equation" r:id="rId24" imgW="114102" imgH="177492" progId="Equation.DSMT4">
                    <p:embed/>
                    <p:pic>
                      <p:nvPicPr>
                        <p:cNvPr id="24591" name="Object 15">
                          <a:extLst>
                            <a:ext uri="{FF2B5EF4-FFF2-40B4-BE49-F238E27FC236}">
                              <a16:creationId xmlns:a16="http://schemas.microsoft.com/office/drawing/2014/main" id="{6E99B5F2-B7EF-424A-A724-BE0DEB7E924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90067" y="5336107"/>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2" name="Object 16">
              <a:extLst>
                <a:ext uri="{FF2B5EF4-FFF2-40B4-BE49-F238E27FC236}">
                  <a16:creationId xmlns:a16="http://schemas.microsoft.com/office/drawing/2014/main" id="{37D92793-506A-43C8-8D48-6753E1CB3CA6}"/>
                </a:ext>
              </a:extLst>
            </p:cNvPr>
            <p:cNvGraphicFramePr>
              <a:graphicFrameLocks noChangeAspect="1"/>
            </p:cNvGraphicFramePr>
            <p:nvPr/>
          </p:nvGraphicFramePr>
          <p:xfrm>
            <a:off x="2393747" y="5344002"/>
            <a:ext cx="203200" cy="288925"/>
          </p:xfrm>
          <a:graphic>
            <a:graphicData uri="http://schemas.openxmlformats.org/presentationml/2006/ole">
              <mc:AlternateContent xmlns:mc="http://schemas.openxmlformats.org/markup-compatibility/2006">
                <mc:Choice xmlns:v="urn:schemas-microsoft-com:vml" Requires="v">
                  <p:oleObj name="Equation" r:id="rId26" imgW="114102" imgH="177492" progId="Equation.DSMT4">
                    <p:embed/>
                  </p:oleObj>
                </mc:Choice>
                <mc:Fallback>
                  <p:oleObj name="Equation" r:id="rId26" imgW="114102" imgH="177492" progId="Equation.DSMT4">
                    <p:embed/>
                    <p:pic>
                      <p:nvPicPr>
                        <p:cNvPr id="24592" name="Object 16">
                          <a:extLst>
                            <a:ext uri="{FF2B5EF4-FFF2-40B4-BE49-F238E27FC236}">
                              <a16:creationId xmlns:a16="http://schemas.microsoft.com/office/drawing/2014/main" id="{37D92793-506A-43C8-8D48-6753E1CB3CA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93747" y="5344002"/>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3" name="Object 17">
              <a:extLst>
                <a:ext uri="{FF2B5EF4-FFF2-40B4-BE49-F238E27FC236}">
                  <a16:creationId xmlns:a16="http://schemas.microsoft.com/office/drawing/2014/main" id="{D3F05D42-8609-4851-92D0-231137E6A761}"/>
                </a:ext>
              </a:extLst>
            </p:cNvPr>
            <p:cNvGraphicFramePr>
              <a:graphicFrameLocks noChangeAspect="1"/>
            </p:cNvGraphicFramePr>
            <p:nvPr/>
          </p:nvGraphicFramePr>
          <p:xfrm>
            <a:off x="1993900" y="5611813"/>
            <a:ext cx="227013" cy="268287"/>
          </p:xfrm>
          <a:graphic>
            <a:graphicData uri="http://schemas.openxmlformats.org/presentationml/2006/ole">
              <mc:AlternateContent xmlns:mc="http://schemas.openxmlformats.org/markup-compatibility/2006">
                <mc:Choice xmlns:v="urn:schemas-microsoft-com:vml" Requires="v">
                  <p:oleObj name="Equation" r:id="rId28" imgW="126780" imgH="164814" progId="Equation.DSMT4">
                    <p:embed/>
                  </p:oleObj>
                </mc:Choice>
                <mc:Fallback>
                  <p:oleObj name="Equation" r:id="rId28" imgW="126780" imgH="164814" progId="Equation.DSMT4">
                    <p:embed/>
                    <p:pic>
                      <p:nvPicPr>
                        <p:cNvPr id="24593" name="Object 17">
                          <a:extLst>
                            <a:ext uri="{FF2B5EF4-FFF2-40B4-BE49-F238E27FC236}">
                              <a16:creationId xmlns:a16="http://schemas.microsoft.com/office/drawing/2014/main" id="{D3F05D42-8609-4851-92D0-231137E6A76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93900" y="5611813"/>
                          <a:ext cx="2270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4" name="Object 18">
              <a:extLst>
                <a:ext uri="{FF2B5EF4-FFF2-40B4-BE49-F238E27FC236}">
                  <a16:creationId xmlns:a16="http://schemas.microsoft.com/office/drawing/2014/main" id="{22ACFD6E-DFAA-484F-80AE-643D015B3226}"/>
                </a:ext>
              </a:extLst>
            </p:cNvPr>
            <p:cNvGraphicFramePr>
              <a:graphicFrameLocks noChangeAspect="1"/>
            </p:cNvGraphicFramePr>
            <p:nvPr/>
          </p:nvGraphicFramePr>
          <p:xfrm>
            <a:off x="2185988" y="5603875"/>
            <a:ext cx="203200" cy="288925"/>
          </p:xfrm>
          <a:graphic>
            <a:graphicData uri="http://schemas.openxmlformats.org/presentationml/2006/ole">
              <mc:AlternateContent xmlns:mc="http://schemas.openxmlformats.org/markup-compatibility/2006">
                <mc:Choice xmlns:v="urn:schemas-microsoft-com:vml" Requires="v">
                  <p:oleObj name="Equation" r:id="rId30" imgW="114102" imgH="177492" progId="Equation.DSMT4">
                    <p:embed/>
                  </p:oleObj>
                </mc:Choice>
                <mc:Fallback>
                  <p:oleObj name="Equation" r:id="rId30" imgW="114102" imgH="177492" progId="Equation.DSMT4">
                    <p:embed/>
                    <p:pic>
                      <p:nvPicPr>
                        <p:cNvPr id="24594" name="Object 18">
                          <a:extLst>
                            <a:ext uri="{FF2B5EF4-FFF2-40B4-BE49-F238E27FC236}">
                              <a16:creationId xmlns:a16="http://schemas.microsoft.com/office/drawing/2014/main" id="{22ACFD6E-DFAA-484F-80AE-643D015B322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85988" y="5603875"/>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5" name="Object 19">
              <a:extLst>
                <a:ext uri="{FF2B5EF4-FFF2-40B4-BE49-F238E27FC236}">
                  <a16:creationId xmlns:a16="http://schemas.microsoft.com/office/drawing/2014/main" id="{36518A9A-EA8C-45D5-AD48-85A64A1D37DD}"/>
                </a:ext>
              </a:extLst>
            </p:cNvPr>
            <p:cNvGraphicFramePr>
              <a:graphicFrameLocks noChangeAspect="1"/>
            </p:cNvGraphicFramePr>
            <p:nvPr/>
          </p:nvGraphicFramePr>
          <p:xfrm>
            <a:off x="2389889" y="5612144"/>
            <a:ext cx="203200" cy="288925"/>
          </p:xfrm>
          <a:graphic>
            <a:graphicData uri="http://schemas.openxmlformats.org/presentationml/2006/ole">
              <mc:AlternateContent xmlns:mc="http://schemas.openxmlformats.org/markup-compatibility/2006">
                <mc:Choice xmlns:v="urn:schemas-microsoft-com:vml" Requires="v">
                  <p:oleObj name="Equation" r:id="rId32" imgW="114102" imgH="177492" progId="Equation.DSMT4">
                    <p:embed/>
                  </p:oleObj>
                </mc:Choice>
                <mc:Fallback>
                  <p:oleObj name="Equation" r:id="rId32" imgW="114102" imgH="177492" progId="Equation.DSMT4">
                    <p:embed/>
                    <p:pic>
                      <p:nvPicPr>
                        <p:cNvPr id="24595" name="Object 19">
                          <a:extLst>
                            <a:ext uri="{FF2B5EF4-FFF2-40B4-BE49-F238E27FC236}">
                              <a16:creationId xmlns:a16="http://schemas.microsoft.com/office/drawing/2014/main" id="{36518A9A-EA8C-45D5-AD48-85A64A1D37D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89889" y="5612144"/>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6" name="Object 20">
              <a:extLst>
                <a:ext uri="{FF2B5EF4-FFF2-40B4-BE49-F238E27FC236}">
                  <a16:creationId xmlns:a16="http://schemas.microsoft.com/office/drawing/2014/main" id="{71BC0303-8A90-4989-A153-72BD469AC75C}"/>
                </a:ext>
              </a:extLst>
            </p:cNvPr>
            <p:cNvGraphicFramePr>
              <a:graphicFrameLocks noChangeAspect="1"/>
            </p:cNvGraphicFramePr>
            <p:nvPr/>
          </p:nvGraphicFramePr>
          <p:xfrm>
            <a:off x="2028825" y="5884863"/>
            <a:ext cx="158750" cy="269875"/>
          </p:xfrm>
          <a:graphic>
            <a:graphicData uri="http://schemas.openxmlformats.org/presentationml/2006/ole">
              <mc:AlternateContent xmlns:mc="http://schemas.openxmlformats.org/markup-compatibility/2006">
                <mc:Choice xmlns:v="urn:schemas-microsoft-com:vml" Requires="v">
                  <p:oleObj name="Equation" r:id="rId34" imgW="88707" imgH="164742" progId="Equation.DSMT4">
                    <p:embed/>
                  </p:oleObj>
                </mc:Choice>
                <mc:Fallback>
                  <p:oleObj name="Equation" r:id="rId34" imgW="88707" imgH="164742" progId="Equation.DSMT4">
                    <p:embed/>
                    <p:pic>
                      <p:nvPicPr>
                        <p:cNvPr id="24596" name="Object 20">
                          <a:extLst>
                            <a:ext uri="{FF2B5EF4-FFF2-40B4-BE49-F238E27FC236}">
                              <a16:creationId xmlns:a16="http://schemas.microsoft.com/office/drawing/2014/main" id="{71BC0303-8A90-4989-A153-72BD469AC75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28825" y="5884863"/>
                          <a:ext cx="158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7" name="Object 21">
              <a:extLst>
                <a:ext uri="{FF2B5EF4-FFF2-40B4-BE49-F238E27FC236}">
                  <a16:creationId xmlns:a16="http://schemas.microsoft.com/office/drawing/2014/main" id="{45FC6329-C9EC-4D08-9398-262CD0EEC022}"/>
                </a:ext>
              </a:extLst>
            </p:cNvPr>
            <p:cNvGraphicFramePr>
              <a:graphicFrameLocks noChangeAspect="1"/>
            </p:cNvGraphicFramePr>
            <p:nvPr/>
          </p:nvGraphicFramePr>
          <p:xfrm>
            <a:off x="2209800" y="5888038"/>
            <a:ext cx="157163" cy="268287"/>
          </p:xfrm>
          <a:graphic>
            <a:graphicData uri="http://schemas.openxmlformats.org/presentationml/2006/ole">
              <mc:AlternateContent xmlns:mc="http://schemas.openxmlformats.org/markup-compatibility/2006">
                <mc:Choice xmlns:v="urn:schemas-microsoft-com:vml" Requires="v">
                  <p:oleObj name="Equation" r:id="rId36" imgW="88707" imgH="164742" progId="Equation.DSMT4">
                    <p:embed/>
                  </p:oleObj>
                </mc:Choice>
                <mc:Fallback>
                  <p:oleObj name="Equation" r:id="rId36" imgW="88707" imgH="164742" progId="Equation.DSMT4">
                    <p:embed/>
                    <p:pic>
                      <p:nvPicPr>
                        <p:cNvPr id="24597" name="Object 21">
                          <a:extLst>
                            <a:ext uri="{FF2B5EF4-FFF2-40B4-BE49-F238E27FC236}">
                              <a16:creationId xmlns:a16="http://schemas.microsoft.com/office/drawing/2014/main" id="{45FC6329-C9EC-4D08-9398-262CD0EEC02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09800" y="5888038"/>
                          <a:ext cx="1571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8" name="Object 22">
              <a:extLst>
                <a:ext uri="{FF2B5EF4-FFF2-40B4-BE49-F238E27FC236}">
                  <a16:creationId xmlns:a16="http://schemas.microsoft.com/office/drawing/2014/main" id="{EB115D66-E2B7-4CA0-8B2F-8AF96F8A58EF}"/>
                </a:ext>
              </a:extLst>
            </p:cNvPr>
            <p:cNvGraphicFramePr>
              <a:graphicFrameLocks noChangeAspect="1"/>
            </p:cNvGraphicFramePr>
            <p:nvPr/>
          </p:nvGraphicFramePr>
          <p:xfrm>
            <a:off x="2391818" y="5886073"/>
            <a:ext cx="203200" cy="288925"/>
          </p:xfrm>
          <a:graphic>
            <a:graphicData uri="http://schemas.openxmlformats.org/presentationml/2006/ole">
              <mc:AlternateContent xmlns:mc="http://schemas.openxmlformats.org/markup-compatibility/2006">
                <mc:Choice xmlns:v="urn:schemas-microsoft-com:vml" Requires="v">
                  <p:oleObj name="Equation" r:id="rId38" imgW="114102" imgH="177492" progId="Equation.DSMT4">
                    <p:embed/>
                  </p:oleObj>
                </mc:Choice>
                <mc:Fallback>
                  <p:oleObj name="Equation" r:id="rId38" imgW="114102" imgH="177492" progId="Equation.DSMT4">
                    <p:embed/>
                    <p:pic>
                      <p:nvPicPr>
                        <p:cNvPr id="24598" name="Object 22">
                          <a:extLst>
                            <a:ext uri="{FF2B5EF4-FFF2-40B4-BE49-F238E27FC236}">
                              <a16:creationId xmlns:a16="http://schemas.microsoft.com/office/drawing/2014/main" id="{EB115D66-E2B7-4CA0-8B2F-8AF96F8A58E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391818" y="5886073"/>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9" name="Object 23">
              <a:extLst>
                <a:ext uri="{FF2B5EF4-FFF2-40B4-BE49-F238E27FC236}">
                  <a16:creationId xmlns:a16="http://schemas.microsoft.com/office/drawing/2014/main" id="{D0414736-AE7F-4A46-89BE-ABB8E8E2DB3F}"/>
                </a:ext>
              </a:extLst>
            </p:cNvPr>
            <p:cNvGraphicFramePr>
              <a:graphicFrameLocks noChangeAspect="1"/>
            </p:cNvGraphicFramePr>
            <p:nvPr/>
          </p:nvGraphicFramePr>
          <p:xfrm>
            <a:off x="1998663" y="6194425"/>
            <a:ext cx="225425" cy="268288"/>
          </p:xfrm>
          <a:graphic>
            <a:graphicData uri="http://schemas.openxmlformats.org/presentationml/2006/ole">
              <mc:AlternateContent xmlns:mc="http://schemas.openxmlformats.org/markup-compatibility/2006">
                <mc:Choice xmlns:v="urn:schemas-microsoft-com:vml" Requires="v">
                  <p:oleObj name="Equation" r:id="rId40" imgW="126780" imgH="164814" progId="Equation.DSMT4">
                    <p:embed/>
                  </p:oleObj>
                </mc:Choice>
                <mc:Fallback>
                  <p:oleObj name="Equation" r:id="rId40" imgW="126780" imgH="164814" progId="Equation.DSMT4">
                    <p:embed/>
                    <p:pic>
                      <p:nvPicPr>
                        <p:cNvPr id="24599" name="Object 23">
                          <a:extLst>
                            <a:ext uri="{FF2B5EF4-FFF2-40B4-BE49-F238E27FC236}">
                              <a16:creationId xmlns:a16="http://schemas.microsoft.com/office/drawing/2014/main" id="{D0414736-AE7F-4A46-89BE-ABB8E8E2DB3F}"/>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98663" y="6194425"/>
                          <a:ext cx="225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0" name="Object 24">
              <a:extLst>
                <a:ext uri="{FF2B5EF4-FFF2-40B4-BE49-F238E27FC236}">
                  <a16:creationId xmlns:a16="http://schemas.microsoft.com/office/drawing/2014/main" id="{C2C31F1E-23AD-48F2-8A65-AF654A7B5DC3}"/>
                </a:ext>
              </a:extLst>
            </p:cNvPr>
            <p:cNvGraphicFramePr>
              <a:graphicFrameLocks noChangeAspect="1"/>
            </p:cNvGraphicFramePr>
            <p:nvPr/>
          </p:nvGraphicFramePr>
          <p:xfrm>
            <a:off x="2179638" y="6196013"/>
            <a:ext cx="227012" cy="268287"/>
          </p:xfrm>
          <a:graphic>
            <a:graphicData uri="http://schemas.openxmlformats.org/presentationml/2006/ole">
              <mc:AlternateContent xmlns:mc="http://schemas.openxmlformats.org/markup-compatibility/2006">
                <mc:Choice xmlns:v="urn:schemas-microsoft-com:vml" Requires="v">
                  <p:oleObj name="Equation" r:id="rId42" imgW="126780" imgH="164814" progId="Equation.DSMT4">
                    <p:embed/>
                  </p:oleObj>
                </mc:Choice>
                <mc:Fallback>
                  <p:oleObj name="Equation" r:id="rId42" imgW="126780" imgH="164814" progId="Equation.DSMT4">
                    <p:embed/>
                    <p:pic>
                      <p:nvPicPr>
                        <p:cNvPr id="24600" name="Object 24">
                          <a:extLst>
                            <a:ext uri="{FF2B5EF4-FFF2-40B4-BE49-F238E27FC236}">
                              <a16:creationId xmlns:a16="http://schemas.microsoft.com/office/drawing/2014/main" id="{C2C31F1E-23AD-48F2-8A65-AF654A7B5DC3}"/>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79638" y="6196013"/>
                          <a:ext cx="22701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1" name="Object 25">
              <a:extLst>
                <a:ext uri="{FF2B5EF4-FFF2-40B4-BE49-F238E27FC236}">
                  <a16:creationId xmlns:a16="http://schemas.microsoft.com/office/drawing/2014/main" id="{6678D496-7865-4244-935B-0A0D0040CEAB}"/>
                </a:ext>
              </a:extLst>
            </p:cNvPr>
            <p:cNvGraphicFramePr>
              <a:graphicFrameLocks noChangeAspect="1"/>
            </p:cNvGraphicFramePr>
            <p:nvPr/>
          </p:nvGraphicFramePr>
          <p:xfrm>
            <a:off x="2393747" y="6194724"/>
            <a:ext cx="203200" cy="288925"/>
          </p:xfrm>
          <a:graphic>
            <a:graphicData uri="http://schemas.openxmlformats.org/presentationml/2006/ole">
              <mc:AlternateContent xmlns:mc="http://schemas.openxmlformats.org/markup-compatibility/2006">
                <mc:Choice xmlns:v="urn:schemas-microsoft-com:vml" Requires="v">
                  <p:oleObj name="Equation" r:id="rId44" imgW="114102" imgH="177492" progId="Equation.DSMT4">
                    <p:embed/>
                  </p:oleObj>
                </mc:Choice>
                <mc:Fallback>
                  <p:oleObj name="Equation" r:id="rId44" imgW="114102" imgH="177492" progId="Equation.DSMT4">
                    <p:embed/>
                    <p:pic>
                      <p:nvPicPr>
                        <p:cNvPr id="24601" name="Object 25">
                          <a:extLst>
                            <a:ext uri="{FF2B5EF4-FFF2-40B4-BE49-F238E27FC236}">
                              <a16:creationId xmlns:a16="http://schemas.microsoft.com/office/drawing/2014/main" id="{6678D496-7865-4244-935B-0A0D0040CEA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393747" y="6194724"/>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2" name="Object 26">
              <a:extLst>
                <a:ext uri="{FF2B5EF4-FFF2-40B4-BE49-F238E27FC236}">
                  <a16:creationId xmlns:a16="http://schemas.microsoft.com/office/drawing/2014/main" id="{62A00321-3CD2-4975-95B5-35A2E785A389}"/>
                </a:ext>
              </a:extLst>
            </p:cNvPr>
            <p:cNvGraphicFramePr>
              <a:graphicFrameLocks noChangeAspect="1"/>
            </p:cNvGraphicFramePr>
            <p:nvPr/>
          </p:nvGraphicFramePr>
          <p:xfrm>
            <a:off x="1999890" y="6487579"/>
            <a:ext cx="226786" cy="289368"/>
          </p:xfrm>
          <a:graphic>
            <a:graphicData uri="http://schemas.openxmlformats.org/presentationml/2006/ole">
              <mc:AlternateContent xmlns:mc="http://schemas.openxmlformats.org/markup-compatibility/2006">
                <mc:Choice xmlns:v="urn:schemas-microsoft-com:vml" Requires="v">
                  <p:oleObj name="Equation" r:id="rId46" imgW="126725" imgH="177415" progId="Equation.DSMT4">
                    <p:embed/>
                  </p:oleObj>
                </mc:Choice>
                <mc:Fallback>
                  <p:oleObj name="Equation" r:id="rId46" imgW="126725" imgH="177415" progId="Equation.DSMT4">
                    <p:embed/>
                    <p:pic>
                      <p:nvPicPr>
                        <p:cNvPr id="24602" name="Object 26">
                          <a:extLst>
                            <a:ext uri="{FF2B5EF4-FFF2-40B4-BE49-F238E27FC236}">
                              <a16:creationId xmlns:a16="http://schemas.microsoft.com/office/drawing/2014/main" id="{62A00321-3CD2-4975-95B5-35A2E785A389}"/>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99890" y="6487579"/>
                          <a:ext cx="226786" cy="2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3" name="Object 30">
              <a:extLst>
                <a:ext uri="{FF2B5EF4-FFF2-40B4-BE49-F238E27FC236}">
                  <a16:creationId xmlns:a16="http://schemas.microsoft.com/office/drawing/2014/main" id="{D0A0E3CC-D3F5-4959-B784-C7F9A2DC3702}"/>
                </a:ext>
              </a:extLst>
            </p:cNvPr>
            <p:cNvGraphicFramePr>
              <a:graphicFrameLocks noChangeAspect="1"/>
            </p:cNvGraphicFramePr>
            <p:nvPr/>
          </p:nvGraphicFramePr>
          <p:xfrm>
            <a:off x="2627194" y="5349875"/>
            <a:ext cx="225425" cy="288925"/>
          </p:xfrm>
          <a:graphic>
            <a:graphicData uri="http://schemas.openxmlformats.org/presentationml/2006/ole">
              <mc:AlternateContent xmlns:mc="http://schemas.openxmlformats.org/markup-compatibility/2006">
                <mc:Choice xmlns:v="urn:schemas-microsoft-com:vml" Requires="v">
                  <p:oleObj name="Equation" r:id="rId48" imgW="126725" imgH="177415" progId="Equation.DSMT4">
                    <p:embed/>
                  </p:oleObj>
                </mc:Choice>
                <mc:Fallback>
                  <p:oleObj name="Equation" r:id="rId48" imgW="126725" imgH="177415" progId="Equation.DSMT4">
                    <p:embed/>
                    <p:pic>
                      <p:nvPicPr>
                        <p:cNvPr id="24603" name="Object 30">
                          <a:extLst>
                            <a:ext uri="{FF2B5EF4-FFF2-40B4-BE49-F238E27FC236}">
                              <a16:creationId xmlns:a16="http://schemas.microsoft.com/office/drawing/2014/main" id="{D0A0E3CC-D3F5-4959-B784-C7F9A2DC3702}"/>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627194" y="5349875"/>
                          <a:ext cx="225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4" name="Object 32">
              <a:extLst>
                <a:ext uri="{FF2B5EF4-FFF2-40B4-BE49-F238E27FC236}">
                  <a16:creationId xmlns:a16="http://schemas.microsoft.com/office/drawing/2014/main" id="{F1049278-707E-4E50-8CDB-BB2E50372900}"/>
                </a:ext>
              </a:extLst>
            </p:cNvPr>
            <p:cNvGraphicFramePr>
              <a:graphicFrameLocks noChangeAspect="1"/>
            </p:cNvGraphicFramePr>
            <p:nvPr/>
          </p:nvGraphicFramePr>
          <p:xfrm>
            <a:off x="2609850" y="5621338"/>
            <a:ext cx="227013" cy="288925"/>
          </p:xfrm>
          <a:graphic>
            <a:graphicData uri="http://schemas.openxmlformats.org/presentationml/2006/ole">
              <mc:AlternateContent xmlns:mc="http://schemas.openxmlformats.org/markup-compatibility/2006">
                <mc:Choice xmlns:v="urn:schemas-microsoft-com:vml" Requires="v">
                  <p:oleObj name="Equation" r:id="rId50" imgW="126725" imgH="177415" progId="Equation.DSMT4">
                    <p:embed/>
                  </p:oleObj>
                </mc:Choice>
                <mc:Fallback>
                  <p:oleObj name="Equation" r:id="rId50" imgW="126725" imgH="177415" progId="Equation.DSMT4">
                    <p:embed/>
                    <p:pic>
                      <p:nvPicPr>
                        <p:cNvPr id="24604" name="Object 32">
                          <a:extLst>
                            <a:ext uri="{FF2B5EF4-FFF2-40B4-BE49-F238E27FC236}">
                              <a16:creationId xmlns:a16="http://schemas.microsoft.com/office/drawing/2014/main" id="{F1049278-707E-4E50-8CDB-BB2E5037290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609850" y="5621338"/>
                          <a:ext cx="2270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5" name="Object 33">
              <a:extLst>
                <a:ext uri="{FF2B5EF4-FFF2-40B4-BE49-F238E27FC236}">
                  <a16:creationId xmlns:a16="http://schemas.microsoft.com/office/drawing/2014/main" id="{3AFC9C24-D68B-4E76-80D2-EC0D1211C4B8}"/>
                </a:ext>
              </a:extLst>
            </p:cNvPr>
            <p:cNvGraphicFramePr>
              <a:graphicFrameLocks noChangeAspect="1"/>
            </p:cNvGraphicFramePr>
            <p:nvPr/>
          </p:nvGraphicFramePr>
          <p:xfrm>
            <a:off x="2801595" y="5623542"/>
            <a:ext cx="203200" cy="288925"/>
          </p:xfrm>
          <a:graphic>
            <a:graphicData uri="http://schemas.openxmlformats.org/presentationml/2006/ole">
              <mc:AlternateContent xmlns:mc="http://schemas.openxmlformats.org/markup-compatibility/2006">
                <mc:Choice xmlns:v="urn:schemas-microsoft-com:vml" Requires="v">
                  <p:oleObj name="Equation" r:id="rId52" imgW="114102" imgH="177492" progId="Equation.DSMT4">
                    <p:embed/>
                  </p:oleObj>
                </mc:Choice>
                <mc:Fallback>
                  <p:oleObj name="Equation" r:id="rId52" imgW="114102" imgH="177492" progId="Equation.DSMT4">
                    <p:embed/>
                    <p:pic>
                      <p:nvPicPr>
                        <p:cNvPr id="24605" name="Object 33">
                          <a:extLst>
                            <a:ext uri="{FF2B5EF4-FFF2-40B4-BE49-F238E27FC236}">
                              <a16:creationId xmlns:a16="http://schemas.microsoft.com/office/drawing/2014/main" id="{3AFC9C24-D68B-4E76-80D2-EC0D1211C4B8}"/>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801595" y="5623542"/>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6" name="Object 34">
              <a:extLst>
                <a:ext uri="{FF2B5EF4-FFF2-40B4-BE49-F238E27FC236}">
                  <a16:creationId xmlns:a16="http://schemas.microsoft.com/office/drawing/2014/main" id="{B9D49F46-F1A8-4B27-9FC9-27B0E0128666}"/>
                </a:ext>
              </a:extLst>
            </p:cNvPr>
            <p:cNvGraphicFramePr>
              <a:graphicFrameLocks noChangeAspect="1"/>
            </p:cNvGraphicFramePr>
            <p:nvPr/>
          </p:nvGraphicFramePr>
          <p:xfrm>
            <a:off x="3005275" y="5631437"/>
            <a:ext cx="203200" cy="288925"/>
          </p:xfrm>
          <a:graphic>
            <a:graphicData uri="http://schemas.openxmlformats.org/presentationml/2006/ole">
              <mc:AlternateContent xmlns:mc="http://schemas.openxmlformats.org/markup-compatibility/2006">
                <mc:Choice xmlns:v="urn:schemas-microsoft-com:vml" Requires="v">
                  <p:oleObj name="Equation" r:id="rId54" imgW="114102" imgH="177492" progId="Equation.DSMT4">
                    <p:embed/>
                  </p:oleObj>
                </mc:Choice>
                <mc:Fallback>
                  <p:oleObj name="Equation" r:id="rId54" imgW="114102" imgH="177492" progId="Equation.DSMT4">
                    <p:embed/>
                    <p:pic>
                      <p:nvPicPr>
                        <p:cNvPr id="24606" name="Object 34">
                          <a:extLst>
                            <a:ext uri="{FF2B5EF4-FFF2-40B4-BE49-F238E27FC236}">
                              <a16:creationId xmlns:a16="http://schemas.microsoft.com/office/drawing/2014/main" id="{B9D49F46-F1A8-4B27-9FC9-27B0E0128666}"/>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005275" y="5631437"/>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7" name="Object 35">
              <a:extLst>
                <a:ext uri="{FF2B5EF4-FFF2-40B4-BE49-F238E27FC236}">
                  <a16:creationId xmlns:a16="http://schemas.microsoft.com/office/drawing/2014/main" id="{61C6B72C-5FCF-4877-BCF7-98EE6D1AE009}"/>
                </a:ext>
              </a:extLst>
            </p:cNvPr>
            <p:cNvGraphicFramePr>
              <a:graphicFrameLocks noChangeAspect="1"/>
            </p:cNvGraphicFramePr>
            <p:nvPr/>
          </p:nvGraphicFramePr>
          <p:xfrm>
            <a:off x="2623233" y="5895366"/>
            <a:ext cx="203200" cy="288925"/>
          </p:xfrm>
          <a:graphic>
            <a:graphicData uri="http://schemas.openxmlformats.org/presentationml/2006/ole">
              <mc:AlternateContent xmlns:mc="http://schemas.openxmlformats.org/markup-compatibility/2006">
                <mc:Choice xmlns:v="urn:schemas-microsoft-com:vml" Requires="v">
                  <p:oleObj name="Equation" r:id="rId56" imgW="114102" imgH="177492" progId="Equation.DSMT4">
                    <p:embed/>
                  </p:oleObj>
                </mc:Choice>
                <mc:Fallback>
                  <p:oleObj name="Equation" r:id="rId56" imgW="114102" imgH="177492" progId="Equation.DSMT4">
                    <p:embed/>
                    <p:pic>
                      <p:nvPicPr>
                        <p:cNvPr id="24607" name="Object 35">
                          <a:extLst>
                            <a:ext uri="{FF2B5EF4-FFF2-40B4-BE49-F238E27FC236}">
                              <a16:creationId xmlns:a16="http://schemas.microsoft.com/office/drawing/2014/main" id="{61C6B72C-5FCF-4877-BCF7-98EE6D1AE00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23233" y="5895366"/>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8" name="Object 36">
              <a:extLst>
                <a:ext uri="{FF2B5EF4-FFF2-40B4-BE49-F238E27FC236}">
                  <a16:creationId xmlns:a16="http://schemas.microsoft.com/office/drawing/2014/main" id="{7F3AD72D-3603-4534-B6ED-4BC0F196A6D6}"/>
                </a:ext>
              </a:extLst>
            </p:cNvPr>
            <p:cNvGraphicFramePr>
              <a:graphicFrameLocks noChangeAspect="1"/>
            </p:cNvGraphicFramePr>
            <p:nvPr/>
          </p:nvGraphicFramePr>
          <p:xfrm>
            <a:off x="2792413" y="5907088"/>
            <a:ext cx="225425" cy="268287"/>
          </p:xfrm>
          <a:graphic>
            <a:graphicData uri="http://schemas.openxmlformats.org/presentationml/2006/ole">
              <mc:AlternateContent xmlns:mc="http://schemas.openxmlformats.org/markup-compatibility/2006">
                <mc:Choice xmlns:v="urn:schemas-microsoft-com:vml" Requires="v">
                  <p:oleObj name="Equation" r:id="rId57" imgW="126780" imgH="164814" progId="Equation.DSMT4">
                    <p:embed/>
                  </p:oleObj>
                </mc:Choice>
                <mc:Fallback>
                  <p:oleObj name="Equation" r:id="rId57" imgW="126780" imgH="164814" progId="Equation.DSMT4">
                    <p:embed/>
                    <p:pic>
                      <p:nvPicPr>
                        <p:cNvPr id="24608" name="Object 36">
                          <a:extLst>
                            <a:ext uri="{FF2B5EF4-FFF2-40B4-BE49-F238E27FC236}">
                              <a16:creationId xmlns:a16="http://schemas.microsoft.com/office/drawing/2014/main" id="{7F3AD72D-3603-4534-B6ED-4BC0F196A6D6}"/>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792413" y="5907088"/>
                          <a:ext cx="225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9" name="Object 37">
              <a:extLst>
                <a:ext uri="{FF2B5EF4-FFF2-40B4-BE49-F238E27FC236}">
                  <a16:creationId xmlns:a16="http://schemas.microsoft.com/office/drawing/2014/main" id="{2E93A874-2258-44A7-A523-F072C19AD932}"/>
                </a:ext>
              </a:extLst>
            </p:cNvPr>
            <p:cNvGraphicFramePr>
              <a:graphicFrameLocks noChangeAspect="1"/>
            </p:cNvGraphicFramePr>
            <p:nvPr/>
          </p:nvGraphicFramePr>
          <p:xfrm>
            <a:off x="3007205" y="5905368"/>
            <a:ext cx="203200" cy="288925"/>
          </p:xfrm>
          <a:graphic>
            <a:graphicData uri="http://schemas.openxmlformats.org/presentationml/2006/ole">
              <mc:AlternateContent xmlns:mc="http://schemas.openxmlformats.org/markup-compatibility/2006">
                <mc:Choice xmlns:v="urn:schemas-microsoft-com:vml" Requires="v">
                  <p:oleObj name="Equation" r:id="rId59" imgW="114102" imgH="177492" progId="Equation.DSMT4">
                    <p:embed/>
                  </p:oleObj>
                </mc:Choice>
                <mc:Fallback>
                  <p:oleObj name="Equation" r:id="rId59" imgW="114102" imgH="177492" progId="Equation.DSMT4">
                    <p:embed/>
                    <p:pic>
                      <p:nvPicPr>
                        <p:cNvPr id="24609" name="Object 37">
                          <a:extLst>
                            <a:ext uri="{FF2B5EF4-FFF2-40B4-BE49-F238E27FC236}">
                              <a16:creationId xmlns:a16="http://schemas.microsoft.com/office/drawing/2014/main" id="{2E93A874-2258-44A7-A523-F072C19AD93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07205" y="5905368"/>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0" name="Object 38">
              <a:extLst>
                <a:ext uri="{FF2B5EF4-FFF2-40B4-BE49-F238E27FC236}">
                  <a16:creationId xmlns:a16="http://schemas.microsoft.com/office/drawing/2014/main" id="{25C19C77-48C7-44F8-8D65-65CAA0D566FF}"/>
                </a:ext>
              </a:extLst>
            </p:cNvPr>
            <p:cNvGraphicFramePr>
              <a:graphicFrameLocks noChangeAspect="1"/>
            </p:cNvGraphicFramePr>
            <p:nvPr/>
          </p:nvGraphicFramePr>
          <p:xfrm>
            <a:off x="2619375" y="6186386"/>
            <a:ext cx="225425" cy="288925"/>
          </p:xfrm>
          <a:graphic>
            <a:graphicData uri="http://schemas.openxmlformats.org/presentationml/2006/ole">
              <mc:AlternateContent xmlns:mc="http://schemas.openxmlformats.org/markup-compatibility/2006">
                <mc:Choice xmlns:v="urn:schemas-microsoft-com:vml" Requires="v">
                  <p:oleObj name="Equation" r:id="rId60" imgW="126725" imgH="177415" progId="Equation.DSMT4">
                    <p:embed/>
                  </p:oleObj>
                </mc:Choice>
                <mc:Fallback>
                  <p:oleObj name="Equation" r:id="rId60" imgW="126725" imgH="177415" progId="Equation.DSMT4">
                    <p:embed/>
                    <p:pic>
                      <p:nvPicPr>
                        <p:cNvPr id="24610" name="Object 38">
                          <a:extLst>
                            <a:ext uri="{FF2B5EF4-FFF2-40B4-BE49-F238E27FC236}">
                              <a16:creationId xmlns:a16="http://schemas.microsoft.com/office/drawing/2014/main" id="{25C19C77-48C7-44F8-8D65-65CAA0D566FF}"/>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619375" y="6186386"/>
                          <a:ext cx="225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1" name="Object 41">
              <a:extLst>
                <a:ext uri="{FF2B5EF4-FFF2-40B4-BE49-F238E27FC236}">
                  <a16:creationId xmlns:a16="http://schemas.microsoft.com/office/drawing/2014/main" id="{4DE4F217-0A90-45CC-BABF-70D163C283DD}"/>
                </a:ext>
              </a:extLst>
            </p:cNvPr>
            <p:cNvGraphicFramePr>
              <a:graphicFrameLocks noChangeAspect="1"/>
            </p:cNvGraphicFramePr>
            <p:nvPr/>
          </p:nvGraphicFramePr>
          <p:xfrm>
            <a:off x="3228975" y="5900738"/>
            <a:ext cx="225425" cy="288925"/>
          </p:xfrm>
          <a:graphic>
            <a:graphicData uri="http://schemas.openxmlformats.org/presentationml/2006/ole">
              <mc:AlternateContent xmlns:mc="http://schemas.openxmlformats.org/markup-compatibility/2006">
                <mc:Choice xmlns:v="urn:schemas-microsoft-com:vml" Requires="v">
                  <p:oleObj name="Equation" r:id="rId62" imgW="126725" imgH="177415" progId="Equation.DSMT4">
                    <p:embed/>
                  </p:oleObj>
                </mc:Choice>
                <mc:Fallback>
                  <p:oleObj name="Equation" r:id="rId62" imgW="126725" imgH="177415" progId="Equation.DSMT4">
                    <p:embed/>
                    <p:pic>
                      <p:nvPicPr>
                        <p:cNvPr id="24611" name="Object 41">
                          <a:extLst>
                            <a:ext uri="{FF2B5EF4-FFF2-40B4-BE49-F238E27FC236}">
                              <a16:creationId xmlns:a16="http://schemas.microsoft.com/office/drawing/2014/main" id="{4DE4F217-0A90-45CC-BABF-70D163C283DD}"/>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228975" y="5900738"/>
                          <a:ext cx="225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2" name="Object 43">
              <a:extLst>
                <a:ext uri="{FF2B5EF4-FFF2-40B4-BE49-F238E27FC236}">
                  <a16:creationId xmlns:a16="http://schemas.microsoft.com/office/drawing/2014/main" id="{152FFA4E-6F08-4CF2-BEE4-8F680EBE0FE0}"/>
                </a:ext>
              </a:extLst>
            </p:cNvPr>
            <p:cNvGraphicFramePr>
              <a:graphicFrameLocks noChangeAspect="1"/>
            </p:cNvGraphicFramePr>
            <p:nvPr/>
          </p:nvGraphicFramePr>
          <p:xfrm>
            <a:off x="3462338" y="5909137"/>
            <a:ext cx="201612" cy="288925"/>
          </p:xfrm>
          <a:graphic>
            <a:graphicData uri="http://schemas.openxmlformats.org/presentationml/2006/ole">
              <mc:AlternateContent xmlns:mc="http://schemas.openxmlformats.org/markup-compatibility/2006">
                <mc:Choice xmlns:v="urn:schemas-microsoft-com:vml" Requires="v">
                  <p:oleObj name="Equation" r:id="rId64" imgW="114102" imgH="177492" progId="Equation.DSMT4">
                    <p:embed/>
                  </p:oleObj>
                </mc:Choice>
                <mc:Fallback>
                  <p:oleObj name="Equation" r:id="rId64" imgW="114102" imgH="177492" progId="Equation.DSMT4">
                    <p:embed/>
                    <p:pic>
                      <p:nvPicPr>
                        <p:cNvPr id="24612" name="Object 43">
                          <a:extLst>
                            <a:ext uri="{FF2B5EF4-FFF2-40B4-BE49-F238E27FC236}">
                              <a16:creationId xmlns:a16="http://schemas.microsoft.com/office/drawing/2014/main" id="{152FFA4E-6F08-4CF2-BEE4-8F680EBE0FE0}"/>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462338" y="5909137"/>
                          <a:ext cx="2016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3" name="Object 44">
              <a:extLst>
                <a:ext uri="{FF2B5EF4-FFF2-40B4-BE49-F238E27FC236}">
                  <a16:creationId xmlns:a16="http://schemas.microsoft.com/office/drawing/2014/main" id="{8D267092-A85D-4497-9081-BC233835BCF8}"/>
                </a:ext>
              </a:extLst>
            </p:cNvPr>
            <p:cNvGraphicFramePr>
              <a:graphicFrameLocks noChangeAspect="1"/>
            </p:cNvGraphicFramePr>
            <p:nvPr/>
          </p:nvGraphicFramePr>
          <p:xfrm>
            <a:off x="3250273" y="5639155"/>
            <a:ext cx="203200" cy="288925"/>
          </p:xfrm>
          <a:graphic>
            <a:graphicData uri="http://schemas.openxmlformats.org/presentationml/2006/ole">
              <mc:AlternateContent xmlns:mc="http://schemas.openxmlformats.org/markup-compatibility/2006">
                <mc:Choice xmlns:v="urn:schemas-microsoft-com:vml" Requires="v">
                  <p:oleObj name="Equation" r:id="rId66" imgW="114102" imgH="177492" progId="Equation.DSMT4">
                    <p:embed/>
                  </p:oleObj>
                </mc:Choice>
                <mc:Fallback>
                  <p:oleObj name="Equation" r:id="rId66" imgW="114102" imgH="177492" progId="Equation.DSMT4">
                    <p:embed/>
                    <p:pic>
                      <p:nvPicPr>
                        <p:cNvPr id="24613" name="Object 44">
                          <a:extLst>
                            <a:ext uri="{FF2B5EF4-FFF2-40B4-BE49-F238E27FC236}">
                              <a16:creationId xmlns:a16="http://schemas.microsoft.com/office/drawing/2014/main" id="{8D267092-A85D-4497-9081-BC233835BCF8}"/>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50273" y="5639155"/>
                          <a:ext cx="203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8F1C-C7D7-47E7-9970-57D2AE2408BD}"/>
              </a:ext>
            </a:extLst>
          </p:cNvPr>
          <p:cNvSpPr>
            <a:spLocks noGrp="1" noRot="1" noChangeAspect="1" noMove="1" noResize="1" noEditPoints="1" noAdjustHandles="1" noChangeArrowheads="1" noChangeShapeType="1" noTextEdit="1"/>
          </p:cNvSpPr>
          <p:nvPr>
            <p:ph type="title"/>
          </p:nvPr>
        </p:nvSpPr>
        <p:spPr>
          <a:xfrm>
            <a:off x="1981200" y="274638"/>
            <a:ext cx="7467600" cy="524616"/>
          </a:xfrm>
          <a:blipFill>
            <a:blip r:embed="rId4"/>
            <a:stretch>
              <a:fillRect l="-1551" t="-6977" b="-30233"/>
            </a:stretch>
          </a:blipFill>
        </p:spPr>
        <p:txBody>
          <a:bodyPr>
            <a:normAutofit fontScale="90000"/>
          </a:bodyPr>
          <a:lstStyle/>
          <a:p>
            <a:pPr>
              <a:defRPr/>
            </a:pPr>
            <a:r>
              <a:rPr lang="en-CA">
                <a:noFill/>
              </a:rPr>
              <a:t> </a:t>
            </a:r>
          </a:p>
        </p:txBody>
      </p:sp>
      <p:sp>
        <p:nvSpPr>
          <p:cNvPr id="26627" name="Content Placeholder 2">
            <a:extLst>
              <a:ext uri="{FF2B5EF4-FFF2-40B4-BE49-F238E27FC236}">
                <a16:creationId xmlns:a16="http://schemas.microsoft.com/office/drawing/2014/main" id="{FB5BA756-D1C9-4379-A633-B1D23266628B}"/>
              </a:ext>
            </a:extLst>
          </p:cNvPr>
          <p:cNvSpPr>
            <a:spLocks noGrp="1"/>
          </p:cNvSpPr>
          <p:nvPr>
            <p:ph sz="quarter" idx="1"/>
          </p:nvPr>
        </p:nvSpPr>
        <p:spPr>
          <a:xfrm>
            <a:off x="1787526" y="798514"/>
            <a:ext cx="8494713" cy="1335087"/>
          </a:xfrm>
        </p:spPr>
        <p:txBody>
          <a:bodyPr/>
          <a:lstStyle/>
          <a:p>
            <a:r>
              <a:rPr lang="en-CA" altLang="en-US"/>
              <a:t>Your Ti-83 can be used to find the area between any two z-scores (a, b)</a:t>
            </a:r>
          </a:p>
          <a:p>
            <a:r>
              <a:rPr lang="en-CA" altLang="en-US"/>
              <a:t>Press 2</a:t>
            </a:r>
            <a:r>
              <a:rPr lang="en-CA" altLang="en-US" baseline="30000"/>
              <a:t>nd</a:t>
            </a:r>
            <a:r>
              <a:rPr lang="en-CA" altLang="en-US"/>
              <a:t> Vars </a:t>
            </a:r>
          </a:p>
        </p:txBody>
      </p:sp>
      <p:pic>
        <p:nvPicPr>
          <p:cNvPr id="26628" name="Picture 3">
            <a:extLst>
              <a:ext uri="{FF2B5EF4-FFF2-40B4-BE49-F238E27FC236}">
                <a16:creationId xmlns:a16="http://schemas.microsoft.com/office/drawing/2014/main" id="{2BFCE94A-23DD-410A-BC7D-0878C8435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426" y="1409701"/>
            <a:ext cx="1795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a:extLst>
              <a:ext uri="{FF2B5EF4-FFF2-40B4-BE49-F238E27FC236}">
                <a16:creationId xmlns:a16="http://schemas.microsoft.com/office/drawing/2014/main" id="{0A0F2ABD-51EF-4E1A-95B2-6D3486A68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538" y="1403350"/>
            <a:ext cx="18843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E6E14D4-AF3B-4EA3-9CF4-32FA788690EA}"/>
              </a:ext>
            </a:extLst>
          </p:cNvPr>
          <p:cNvSpPr txBox="1">
            <a:spLocks noChangeArrowheads="1"/>
          </p:cNvSpPr>
          <p:nvPr/>
        </p:nvSpPr>
        <p:spPr bwMode="auto">
          <a:xfrm>
            <a:off x="6297614" y="2268538"/>
            <a:ext cx="3451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The area to the left of a z-score of 1 will be equal to 84.13%</a:t>
            </a:r>
          </a:p>
        </p:txBody>
      </p:sp>
      <p:sp>
        <p:nvSpPr>
          <p:cNvPr id="7" name="Title 1">
            <a:extLst>
              <a:ext uri="{FF2B5EF4-FFF2-40B4-BE49-F238E27FC236}">
                <a16:creationId xmlns:a16="http://schemas.microsoft.com/office/drawing/2014/main" id="{1C6B2BEA-35C5-405B-912A-A922A0C5CF28}"/>
              </a:ext>
            </a:extLst>
          </p:cNvPr>
          <p:cNvSpPr txBox="1">
            <a:spLocks/>
          </p:cNvSpPr>
          <p:nvPr/>
        </p:nvSpPr>
        <p:spPr>
          <a:xfrm>
            <a:off x="1974850" y="2720976"/>
            <a:ext cx="7467600" cy="530225"/>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CA" sz="2400" dirty="0"/>
              <a:t>Practice: Find the areas of the shaded region:</a:t>
            </a:r>
          </a:p>
        </p:txBody>
      </p:sp>
      <p:pic>
        <p:nvPicPr>
          <p:cNvPr id="26632" name="Picture 87">
            <a:extLst>
              <a:ext uri="{FF2B5EF4-FFF2-40B4-BE49-F238E27FC236}">
                <a16:creationId xmlns:a16="http://schemas.microsoft.com/office/drawing/2014/main" id="{F902A2F5-1CA4-4984-88A4-1E526DD6D9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250" y="3192464"/>
            <a:ext cx="25273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88">
            <a:extLst>
              <a:ext uri="{FF2B5EF4-FFF2-40B4-BE49-F238E27FC236}">
                <a16:creationId xmlns:a16="http://schemas.microsoft.com/office/drawing/2014/main" id="{7E63000D-78FE-4DA8-941A-D27B233F7D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438" y="5075238"/>
            <a:ext cx="28829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89">
            <a:extLst>
              <a:ext uri="{FF2B5EF4-FFF2-40B4-BE49-F238E27FC236}">
                <a16:creationId xmlns:a16="http://schemas.microsoft.com/office/drawing/2014/main" id="{4781F1F4-3226-4CE1-8C92-E0FD0474A0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8464" y="3170239"/>
            <a:ext cx="29416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90">
            <a:extLst>
              <a:ext uri="{FF2B5EF4-FFF2-40B4-BE49-F238E27FC236}">
                <a16:creationId xmlns:a16="http://schemas.microsoft.com/office/drawing/2014/main" id="{51A76530-5256-44D2-AFE3-682BB972ED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1263" y="5221288"/>
            <a:ext cx="25828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Shape 92">
            <a:extLst>
              <a:ext uri="{FF2B5EF4-FFF2-40B4-BE49-F238E27FC236}">
                <a16:creationId xmlns:a16="http://schemas.microsoft.com/office/drawing/2014/main" id="{66A8A7B7-F1F7-4FA9-B555-9DC70E4570CB}"/>
              </a:ext>
            </a:extLst>
          </p:cNvPr>
          <p:cNvSpPr/>
          <p:nvPr/>
        </p:nvSpPr>
        <p:spPr>
          <a:xfrm>
            <a:off x="2025650" y="3927475"/>
            <a:ext cx="698500" cy="469900"/>
          </a:xfrm>
          <a:custGeom>
            <a:avLst/>
            <a:gdLst>
              <a:gd name="connsiteX0" fmla="*/ 698326 w 698326"/>
              <a:gd name="connsiteY0" fmla="*/ 0 h 469726"/>
              <a:gd name="connsiteX1" fmla="*/ 695195 w 698326"/>
              <a:gd name="connsiteY1" fmla="*/ 469726 h 469726"/>
              <a:gd name="connsiteX2" fmla="*/ 0 w 698326"/>
              <a:gd name="connsiteY2" fmla="*/ 469726 h 469726"/>
              <a:gd name="connsiteX3" fmla="*/ 284967 w 698326"/>
              <a:gd name="connsiteY3" fmla="*/ 382043 h 469726"/>
              <a:gd name="connsiteX4" fmla="*/ 513567 w 698326"/>
              <a:gd name="connsiteY4" fmla="*/ 216074 h 469726"/>
              <a:gd name="connsiteX5" fmla="*/ 698326 w 698326"/>
              <a:gd name="connsiteY5" fmla="*/ 0 h 46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326" h="469726">
                <a:moveTo>
                  <a:pt x="698326" y="0"/>
                </a:moveTo>
                <a:cubicBezTo>
                  <a:pt x="697282" y="156575"/>
                  <a:pt x="696239" y="313151"/>
                  <a:pt x="695195" y="469726"/>
                </a:cubicBezTo>
                <a:lnTo>
                  <a:pt x="0" y="469726"/>
                </a:lnTo>
                <a:lnTo>
                  <a:pt x="284967" y="382043"/>
                </a:lnTo>
                <a:lnTo>
                  <a:pt x="513567" y="216074"/>
                </a:lnTo>
                <a:lnTo>
                  <a:pt x="698326" y="0"/>
                </a:ln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4" name="Freeform: Shape 93">
            <a:extLst>
              <a:ext uri="{FF2B5EF4-FFF2-40B4-BE49-F238E27FC236}">
                <a16:creationId xmlns:a16="http://schemas.microsoft.com/office/drawing/2014/main" id="{19DA9723-9C49-43F1-9B1F-C6FF1284E0AE}"/>
              </a:ext>
            </a:extLst>
          </p:cNvPr>
          <p:cNvSpPr/>
          <p:nvPr/>
        </p:nvSpPr>
        <p:spPr>
          <a:xfrm>
            <a:off x="2724151" y="5530851"/>
            <a:ext cx="879475" cy="715963"/>
          </a:xfrm>
          <a:custGeom>
            <a:avLst/>
            <a:gdLst>
              <a:gd name="connsiteX0" fmla="*/ 0 w 879954"/>
              <a:gd name="connsiteY0" fmla="*/ 234863 h 717115"/>
              <a:gd name="connsiteX1" fmla="*/ 3132 w 879954"/>
              <a:gd name="connsiteY1" fmla="*/ 717115 h 717115"/>
              <a:gd name="connsiteX2" fmla="*/ 879954 w 879954"/>
              <a:gd name="connsiteY2" fmla="*/ 707721 h 717115"/>
              <a:gd name="connsiteX3" fmla="*/ 873691 w 879954"/>
              <a:gd name="connsiteY3" fmla="*/ 425885 h 717115"/>
              <a:gd name="connsiteX4" fmla="*/ 698326 w 879954"/>
              <a:gd name="connsiteY4" fmla="*/ 259915 h 717115"/>
              <a:gd name="connsiteX5" fmla="*/ 582460 w 879954"/>
              <a:gd name="connsiteY5" fmla="*/ 131523 h 717115"/>
              <a:gd name="connsiteX6" fmla="*/ 457200 w 879954"/>
              <a:gd name="connsiteY6" fmla="*/ 28184 h 717115"/>
              <a:gd name="connsiteX7" fmla="*/ 341334 w 879954"/>
              <a:gd name="connsiteY7" fmla="*/ 0 h 717115"/>
              <a:gd name="connsiteX8" fmla="*/ 297493 w 879954"/>
              <a:gd name="connsiteY8" fmla="*/ 9395 h 717115"/>
              <a:gd name="connsiteX9" fmla="*/ 291230 w 879954"/>
              <a:gd name="connsiteY9" fmla="*/ 18789 h 717115"/>
              <a:gd name="connsiteX10" fmla="*/ 275573 w 879954"/>
              <a:gd name="connsiteY10" fmla="*/ 21921 h 717115"/>
              <a:gd name="connsiteX11" fmla="*/ 266178 w 879954"/>
              <a:gd name="connsiteY11" fmla="*/ 25052 h 717115"/>
              <a:gd name="connsiteX12" fmla="*/ 209811 w 879954"/>
              <a:gd name="connsiteY12" fmla="*/ 34447 h 717115"/>
              <a:gd name="connsiteX13" fmla="*/ 209811 w 879954"/>
              <a:gd name="connsiteY13" fmla="*/ 34447 h 717115"/>
              <a:gd name="connsiteX14" fmla="*/ 106471 w 879954"/>
              <a:gd name="connsiteY14" fmla="*/ 134655 h 717115"/>
              <a:gd name="connsiteX15" fmla="*/ 0 w 879954"/>
              <a:gd name="connsiteY15" fmla="*/ 234863 h 71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9954" h="717115">
                <a:moveTo>
                  <a:pt x="0" y="234863"/>
                </a:moveTo>
                <a:lnTo>
                  <a:pt x="3132" y="717115"/>
                </a:lnTo>
                <a:lnTo>
                  <a:pt x="879954" y="707721"/>
                </a:lnTo>
                <a:lnTo>
                  <a:pt x="873691" y="425885"/>
                </a:lnTo>
                <a:lnTo>
                  <a:pt x="698326" y="259915"/>
                </a:lnTo>
                <a:lnTo>
                  <a:pt x="582460" y="131523"/>
                </a:lnTo>
                <a:lnTo>
                  <a:pt x="457200" y="28184"/>
                </a:lnTo>
                <a:lnTo>
                  <a:pt x="341334" y="0"/>
                </a:lnTo>
                <a:cubicBezTo>
                  <a:pt x="326720" y="3132"/>
                  <a:pt x="311487" y="4147"/>
                  <a:pt x="297493" y="9395"/>
                </a:cubicBezTo>
                <a:cubicBezTo>
                  <a:pt x="293969" y="10716"/>
                  <a:pt x="294498" y="16922"/>
                  <a:pt x="291230" y="18789"/>
                </a:cubicBezTo>
                <a:cubicBezTo>
                  <a:pt x="286609" y="21430"/>
                  <a:pt x="280736" y="20630"/>
                  <a:pt x="275573" y="21921"/>
                </a:cubicBezTo>
                <a:cubicBezTo>
                  <a:pt x="272371" y="22722"/>
                  <a:pt x="269446" y="24585"/>
                  <a:pt x="266178" y="25052"/>
                </a:cubicBezTo>
                <a:cubicBezTo>
                  <a:pt x="208773" y="33252"/>
                  <a:pt x="209811" y="12310"/>
                  <a:pt x="209811" y="34447"/>
                </a:cubicBezTo>
                <a:lnTo>
                  <a:pt x="209811" y="34447"/>
                </a:lnTo>
                <a:lnTo>
                  <a:pt x="106471" y="134655"/>
                </a:lnTo>
                <a:lnTo>
                  <a:pt x="0" y="234863"/>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5" name="Freeform: Shape 94">
            <a:extLst>
              <a:ext uri="{FF2B5EF4-FFF2-40B4-BE49-F238E27FC236}">
                <a16:creationId xmlns:a16="http://schemas.microsoft.com/office/drawing/2014/main" id="{348188AB-4258-46E6-89ED-A42DAB2C4380}"/>
              </a:ext>
            </a:extLst>
          </p:cNvPr>
          <p:cNvSpPr/>
          <p:nvPr/>
        </p:nvSpPr>
        <p:spPr>
          <a:xfrm>
            <a:off x="7634288" y="3635376"/>
            <a:ext cx="525462" cy="682625"/>
          </a:xfrm>
          <a:custGeom>
            <a:avLst/>
            <a:gdLst>
              <a:gd name="connsiteX0" fmla="*/ 3131 w 526093"/>
              <a:gd name="connsiteY0" fmla="*/ 0 h 682669"/>
              <a:gd name="connsiteX1" fmla="*/ 0 w 526093"/>
              <a:gd name="connsiteY1" fmla="*/ 682669 h 682669"/>
              <a:gd name="connsiteX2" fmla="*/ 526093 w 526093"/>
              <a:gd name="connsiteY2" fmla="*/ 679537 h 682669"/>
              <a:gd name="connsiteX3" fmla="*/ 526093 w 526093"/>
              <a:gd name="connsiteY3" fmla="*/ 457200 h 682669"/>
              <a:gd name="connsiteX4" fmla="*/ 526093 w 526093"/>
              <a:gd name="connsiteY4" fmla="*/ 457200 h 682669"/>
              <a:gd name="connsiteX5" fmla="*/ 469726 w 526093"/>
              <a:gd name="connsiteY5" fmla="*/ 450937 h 682669"/>
              <a:gd name="connsiteX6" fmla="*/ 454068 w 526093"/>
              <a:gd name="connsiteY6" fmla="*/ 447806 h 682669"/>
              <a:gd name="connsiteX7" fmla="*/ 438411 w 526093"/>
              <a:gd name="connsiteY7" fmla="*/ 441543 h 682669"/>
              <a:gd name="connsiteX8" fmla="*/ 416490 w 526093"/>
              <a:gd name="connsiteY8" fmla="*/ 435280 h 682669"/>
              <a:gd name="connsiteX9" fmla="*/ 397701 w 526093"/>
              <a:gd name="connsiteY9" fmla="*/ 413359 h 682669"/>
              <a:gd name="connsiteX10" fmla="*/ 382044 w 526093"/>
              <a:gd name="connsiteY10" fmla="*/ 319414 h 682669"/>
              <a:gd name="connsiteX11" fmla="*/ 378912 w 526093"/>
              <a:gd name="connsiteY11" fmla="*/ 319414 h 682669"/>
              <a:gd name="connsiteX12" fmla="*/ 378912 w 526093"/>
              <a:gd name="connsiteY12" fmla="*/ 319414 h 682669"/>
              <a:gd name="connsiteX13" fmla="*/ 259915 w 526093"/>
              <a:gd name="connsiteY13" fmla="*/ 178496 h 682669"/>
              <a:gd name="connsiteX14" fmla="*/ 150312 w 526093"/>
              <a:gd name="connsiteY14" fmla="*/ 75157 h 682669"/>
              <a:gd name="connsiteX15" fmla="*/ 112734 w 526093"/>
              <a:gd name="connsiteY15" fmla="*/ 43842 h 682669"/>
              <a:gd name="connsiteX16" fmla="*/ 93945 w 526093"/>
              <a:gd name="connsiteY16" fmla="*/ 28184 h 682669"/>
              <a:gd name="connsiteX17" fmla="*/ 72025 w 526093"/>
              <a:gd name="connsiteY17" fmla="*/ 25053 h 682669"/>
              <a:gd name="connsiteX18" fmla="*/ 37578 w 526093"/>
              <a:gd name="connsiteY18" fmla="*/ 12526 h 682669"/>
              <a:gd name="connsiteX19" fmla="*/ 3131 w 526093"/>
              <a:gd name="connsiteY19" fmla="*/ 0 h 6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6093" h="682669">
                <a:moveTo>
                  <a:pt x="3131" y="0"/>
                </a:moveTo>
                <a:cubicBezTo>
                  <a:pt x="2087" y="227556"/>
                  <a:pt x="1044" y="455113"/>
                  <a:pt x="0" y="682669"/>
                </a:cubicBezTo>
                <a:lnTo>
                  <a:pt x="526093" y="679537"/>
                </a:lnTo>
                <a:lnTo>
                  <a:pt x="526093" y="457200"/>
                </a:lnTo>
                <a:lnTo>
                  <a:pt x="526093" y="457200"/>
                </a:lnTo>
                <a:lnTo>
                  <a:pt x="469726" y="450937"/>
                </a:lnTo>
                <a:cubicBezTo>
                  <a:pt x="464448" y="450249"/>
                  <a:pt x="459166" y="449335"/>
                  <a:pt x="454068" y="447806"/>
                </a:cubicBezTo>
                <a:cubicBezTo>
                  <a:pt x="448684" y="446191"/>
                  <a:pt x="443674" y="443517"/>
                  <a:pt x="438411" y="441543"/>
                </a:cubicBezTo>
                <a:cubicBezTo>
                  <a:pt x="429422" y="438172"/>
                  <a:pt x="426366" y="437749"/>
                  <a:pt x="416490" y="435280"/>
                </a:cubicBezTo>
                <a:cubicBezTo>
                  <a:pt x="415493" y="434283"/>
                  <a:pt x="398194" y="418622"/>
                  <a:pt x="397701" y="413359"/>
                </a:cubicBezTo>
                <a:cubicBezTo>
                  <a:pt x="390086" y="332129"/>
                  <a:pt x="424570" y="327920"/>
                  <a:pt x="382044" y="319414"/>
                </a:cubicBezTo>
                <a:cubicBezTo>
                  <a:pt x="381020" y="319209"/>
                  <a:pt x="379956" y="319414"/>
                  <a:pt x="378912" y="319414"/>
                </a:cubicBezTo>
                <a:lnTo>
                  <a:pt x="378912" y="319414"/>
                </a:lnTo>
                <a:lnTo>
                  <a:pt x="259915" y="178496"/>
                </a:lnTo>
                <a:lnTo>
                  <a:pt x="150312" y="75157"/>
                </a:lnTo>
                <a:cubicBezTo>
                  <a:pt x="102423" y="20426"/>
                  <a:pt x="149975" y="67119"/>
                  <a:pt x="112734" y="43842"/>
                </a:cubicBezTo>
                <a:cubicBezTo>
                  <a:pt x="104128" y="38463"/>
                  <a:pt x="104093" y="31228"/>
                  <a:pt x="93945" y="28184"/>
                </a:cubicBezTo>
                <a:cubicBezTo>
                  <a:pt x="86875" y="26063"/>
                  <a:pt x="79332" y="26097"/>
                  <a:pt x="72025" y="25053"/>
                </a:cubicBezTo>
                <a:cubicBezTo>
                  <a:pt x="67352" y="23184"/>
                  <a:pt x="41601" y="12526"/>
                  <a:pt x="37578" y="12526"/>
                </a:cubicBezTo>
                <a:lnTo>
                  <a:pt x="3131" y="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6" name="Freeform: Shape 95">
            <a:extLst>
              <a:ext uri="{FF2B5EF4-FFF2-40B4-BE49-F238E27FC236}">
                <a16:creationId xmlns:a16="http://schemas.microsoft.com/office/drawing/2014/main" id="{E53D62C8-B495-4794-94BC-2B4A430476EE}"/>
              </a:ext>
            </a:extLst>
          </p:cNvPr>
          <p:cNvSpPr/>
          <p:nvPr/>
        </p:nvSpPr>
        <p:spPr>
          <a:xfrm>
            <a:off x="8021638" y="3970339"/>
            <a:ext cx="146050" cy="122237"/>
          </a:xfrm>
          <a:custGeom>
            <a:avLst/>
            <a:gdLst>
              <a:gd name="connsiteX0" fmla="*/ 12326 w 145845"/>
              <a:gd name="connsiteY0" fmla="*/ 1290 h 122671"/>
              <a:gd name="connsiteX1" fmla="*/ 145845 w 145845"/>
              <a:gd name="connsiteY1" fmla="*/ 122671 h 122671"/>
              <a:gd name="connsiteX2" fmla="*/ 46718 w 145845"/>
              <a:gd name="connsiteY2" fmla="*/ 120648 h 122671"/>
              <a:gd name="connsiteX3" fmla="*/ 26488 w 145845"/>
              <a:gd name="connsiteY3" fmla="*/ 112556 h 122671"/>
              <a:gd name="connsiteX4" fmla="*/ 18396 w 145845"/>
              <a:gd name="connsiteY4" fmla="*/ 108510 h 122671"/>
              <a:gd name="connsiteX5" fmla="*/ 18396 w 145845"/>
              <a:gd name="connsiteY5" fmla="*/ 108510 h 122671"/>
              <a:gd name="connsiteX6" fmla="*/ 12326 w 145845"/>
              <a:gd name="connsiteY6" fmla="*/ 88280 h 122671"/>
              <a:gd name="connsiteX7" fmla="*/ 8280 w 145845"/>
              <a:gd name="connsiteY7" fmla="*/ 74119 h 122671"/>
              <a:gd name="connsiteX8" fmla="*/ 4234 w 145845"/>
              <a:gd name="connsiteY8" fmla="*/ 68050 h 122671"/>
              <a:gd name="connsiteX9" fmla="*/ 12326 w 145845"/>
              <a:gd name="connsiteY9" fmla="*/ 1290 h 12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45" h="122671">
                <a:moveTo>
                  <a:pt x="12326" y="1290"/>
                </a:moveTo>
                <a:cubicBezTo>
                  <a:pt x="35928" y="10393"/>
                  <a:pt x="101339" y="82211"/>
                  <a:pt x="145845" y="122671"/>
                </a:cubicBezTo>
                <a:cubicBezTo>
                  <a:pt x="112803" y="121997"/>
                  <a:pt x="79718" y="122448"/>
                  <a:pt x="46718" y="120648"/>
                </a:cubicBezTo>
                <a:cubicBezTo>
                  <a:pt x="39683" y="120264"/>
                  <a:pt x="32763" y="115245"/>
                  <a:pt x="26488" y="112556"/>
                </a:cubicBezTo>
                <a:cubicBezTo>
                  <a:pt x="18352" y="109069"/>
                  <a:pt x="22447" y="112561"/>
                  <a:pt x="18396" y="108510"/>
                </a:cubicBezTo>
                <a:lnTo>
                  <a:pt x="18396" y="108510"/>
                </a:lnTo>
                <a:cubicBezTo>
                  <a:pt x="16373" y="101767"/>
                  <a:pt x="14260" y="95049"/>
                  <a:pt x="12326" y="88280"/>
                </a:cubicBezTo>
                <a:cubicBezTo>
                  <a:pt x="11462" y="85255"/>
                  <a:pt x="9897" y="77353"/>
                  <a:pt x="8280" y="74119"/>
                </a:cubicBezTo>
                <a:cubicBezTo>
                  <a:pt x="7193" y="71944"/>
                  <a:pt x="5583" y="70073"/>
                  <a:pt x="4234" y="68050"/>
                </a:cubicBezTo>
                <a:cubicBezTo>
                  <a:pt x="6737" y="33001"/>
                  <a:pt x="-11276" y="-7813"/>
                  <a:pt x="12326" y="1290"/>
                </a:cubicBezTo>
                <a:close/>
              </a:path>
            </a:pathLst>
          </a:cu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7" name="Freeform: Shape 96">
            <a:extLst>
              <a:ext uri="{FF2B5EF4-FFF2-40B4-BE49-F238E27FC236}">
                <a16:creationId xmlns:a16="http://schemas.microsoft.com/office/drawing/2014/main" id="{4BBF0320-2D0F-41B1-AC93-27501D255622}"/>
              </a:ext>
            </a:extLst>
          </p:cNvPr>
          <p:cNvSpPr/>
          <p:nvPr/>
        </p:nvSpPr>
        <p:spPr>
          <a:xfrm>
            <a:off x="6953251" y="5654676"/>
            <a:ext cx="974725" cy="684213"/>
          </a:xfrm>
          <a:custGeom>
            <a:avLst/>
            <a:gdLst>
              <a:gd name="connsiteX0" fmla="*/ 0 w 973810"/>
              <a:gd name="connsiteY0" fmla="*/ 552773 h 684509"/>
              <a:gd name="connsiteX1" fmla="*/ 0 w 973810"/>
              <a:gd name="connsiteY1" fmla="*/ 684509 h 684509"/>
              <a:gd name="connsiteX2" fmla="*/ 968644 w 973810"/>
              <a:gd name="connsiteY2" fmla="*/ 679343 h 684509"/>
              <a:gd name="connsiteX3" fmla="*/ 966061 w 973810"/>
              <a:gd name="connsiteY3" fmla="*/ 645763 h 684509"/>
              <a:gd name="connsiteX4" fmla="*/ 960895 w 973810"/>
              <a:gd name="connsiteY4" fmla="*/ 622516 h 684509"/>
              <a:gd name="connsiteX5" fmla="*/ 950563 w 973810"/>
              <a:gd name="connsiteY5" fmla="*/ 397790 h 684509"/>
              <a:gd name="connsiteX6" fmla="*/ 953146 w 973810"/>
              <a:gd name="connsiteY6" fmla="*/ 371960 h 684509"/>
              <a:gd name="connsiteX7" fmla="*/ 955729 w 973810"/>
              <a:gd name="connsiteY7" fmla="*/ 361627 h 684509"/>
              <a:gd name="connsiteX8" fmla="*/ 958312 w 973810"/>
              <a:gd name="connsiteY8" fmla="*/ 247973 h 684509"/>
              <a:gd name="connsiteX9" fmla="*/ 963478 w 973810"/>
              <a:gd name="connsiteY9" fmla="*/ 232475 h 684509"/>
              <a:gd name="connsiteX10" fmla="*/ 973810 w 973810"/>
              <a:gd name="connsiteY10" fmla="*/ 216977 h 684509"/>
              <a:gd name="connsiteX11" fmla="*/ 973810 w 973810"/>
              <a:gd name="connsiteY11" fmla="*/ 196312 h 684509"/>
              <a:gd name="connsiteX12" fmla="*/ 973810 w 973810"/>
              <a:gd name="connsiteY12" fmla="*/ 196312 h 684509"/>
              <a:gd name="connsiteX13" fmla="*/ 831742 w 973810"/>
              <a:gd name="connsiteY13" fmla="*/ 59410 h 684509"/>
              <a:gd name="connsiteX14" fmla="*/ 679342 w 973810"/>
              <a:gd name="connsiteY14" fmla="*/ 0 h 684509"/>
              <a:gd name="connsiteX15" fmla="*/ 555356 w 973810"/>
              <a:gd name="connsiteY15" fmla="*/ 30997 h 684509"/>
              <a:gd name="connsiteX16" fmla="*/ 426203 w 973810"/>
              <a:gd name="connsiteY16" fmla="*/ 147234 h 684509"/>
              <a:gd name="connsiteX17" fmla="*/ 232474 w 973810"/>
              <a:gd name="connsiteY17" fmla="*/ 359044 h 684509"/>
              <a:gd name="connsiteX18" fmla="*/ 77491 w 973810"/>
              <a:gd name="connsiteY18" fmla="*/ 508861 h 684509"/>
              <a:gd name="connsiteX19" fmla="*/ 0 w 973810"/>
              <a:gd name="connsiteY19" fmla="*/ 552773 h 68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3810" h="684509">
                <a:moveTo>
                  <a:pt x="0" y="552773"/>
                </a:moveTo>
                <a:lnTo>
                  <a:pt x="0" y="684509"/>
                </a:lnTo>
                <a:lnTo>
                  <a:pt x="968644" y="679343"/>
                </a:lnTo>
                <a:cubicBezTo>
                  <a:pt x="967783" y="668150"/>
                  <a:pt x="967578" y="656886"/>
                  <a:pt x="966061" y="645763"/>
                </a:cubicBezTo>
                <a:cubicBezTo>
                  <a:pt x="964988" y="637898"/>
                  <a:pt x="961390" y="630439"/>
                  <a:pt x="960895" y="622516"/>
                </a:cubicBezTo>
                <a:cubicBezTo>
                  <a:pt x="956217" y="547674"/>
                  <a:pt x="954007" y="472699"/>
                  <a:pt x="950563" y="397790"/>
                </a:cubicBezTo>
                <a:cubicBezTo>
                  <a:pt x="951424" y="389180"/>
                  <a:pt x="951922" y="380526"/>
                  <a:pt x="953146" y="371960"/>
                </a:cubicBezTo>
                <a:cubicBezTo>
                  <a:pt x="953648" y="368445"/>
                  <a:pt x="955581" y="365174"/>
                  <a:pt x="955729" y="361627"/>
                </a:cubicBezTo>
                <a:cubicBezTo>
                  <a:pt x="957307" y="323765"/>
                  <a:pt x="956042" y="285799"/>
                  <a:pt x="958312" y="247973"/>
                </a:cubicBezTo>
                <a:cubicBezTo>
                  <a:pt x="958638" y="242537"/>
                  <a:pt x="960457" y="237006"/>
                  <a:pt x="963478" y="232475"/>
                </a:cubicBezTo>
                <a:cubicBezTo>
                  <a:pt x="966922" y="227309"/>
                  <a:pt x="973810" y="223186"/>
                  <a:pt x="973810" y="216977"/>
                </a:cubicBezTo>
                <a:lnTo>
                  <a:pt x="973810" y="196312"/>
                </a:lnTo>
                <a:lnTo>
                  <a:pt x="973810" y="196312"/>
                </a:lnTo>
                <a:lnTo>
                  <a:pt x="831742" y="59410"/>
                </a:lnTo>
                <a:lnTo>
                  <a:pt x="679342" y="0"/>
                </a:lnTo>
                <a:lnTo>
                  <a:pt x="555356" y="30997"/>
                </a:lnTo>
                <a:lnTo>
                  <a:pt x="426203" y="147234"/>
                </a:lnTo>
                <a:lnTo>
                  <a:pt x="232474" y="359044"/>
                </a:lnTo>
                <a:lnTo>
                  <a:pt x="77491" y="508861"/>
                </a:lnTo>
                <a:lnTo>
                  <a:pt x="0" y="552773"/>
                </a:lnTo>
                <a:close/>
              </a:path>
            </a:pathLst>
          </a:cu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6">
            <a:extLst>
              <a:ext uri="{FF2B5EF4-FFF2-40B4-BE49-F238E27FC236}">
                <a16:creationId xmlns:a16="http://schemas.microsoft.com/office/drawing/2014/main" id="{EA3571AD-6C8B-4054-934E-32F4A5137B45}"/>
              </a:ext>
            </a:extLst>
          </p:cNvPr>
          <p:cNvGrpSpPr>
            <a:grpSpLocks noChangeAspect="1"/>
          </p:cNvGrpSpPr>
          <p:nvPr/>
        </p:nvGrpSpPr>
        <p:grpSpPr bwMode="auto">
          <a:xfrm>
            <a:off x="1759766" y="4670699"/>
            <a:ext cx="3449638" cy="1787525"/>
            <a:chOff x="249" y="1476"/>
            <a:chExt cx="4158" cy="2626"/>
          </a:xfrm>
        </p:grpSpPr>
        <p:sp>
          <p:nvSpPr>
            <p:cNvPr id="28726" name="AutoShape 45">
              <a:extLst>
                <a:ext uri="{FF2B5EF4-FFF2-40B4-BE49-F238E27FC236}">
                  <a16:creationId xmlns:a16="http://schemas.microsoft.com/office/drawing/2014/main" id="{FA349B36-2616-44C2-8205-635683006997}"/>
                </a:ext>
              </a:extLst>
            </p:cNvPr>
            <p:cNvSpPr>
              <a:spLocks noChangeAspect="1" noChangeArrowheads="1" noTextEdit="1"/>
            </p:cNvSpPr>
            <p:nvPr/>
          </p:nvSpPr>
          <p:spPr bwMode="auto">
            <a:xfrm>
              <a:off x="249" y="1480"/>
              <a:ext cx="4158"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27" name="Line 48">
              <a:extLst>
                <a:ext uri="{FF2B5EF4-FFF2-40B4-BE49-F238E27FC236}">
                  <a16:creationId xmlns:a16="http://schemas.microsoft.com/office/drawing/2014/main" id="{E51B7367-96E5-427B-8273-87627FCB880C}"/>
                </a:ext>
              </a:extLst>
            </p:cNvPr>
            <p:cNvSpPr>
              <a:spLocks noChangeShapeType="1"/>
            </p:cNvSpPr>
            <p:nvPr/>
          </p:nvSpPr>
          <p:spPr bwMode="auto">
            <a:xfrm>
              <a:off x="255" y="3506"/>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49">
              <a:extLst>
                <a:ext uri="{FF2B5EF4-FFF2-40B4-BE49-F238E27FC236}">
                  <a16:creationId xmlns:a16="http://schemas.microsoft.com/office/drawing/2014/main" id="{6FFF98AA-C9E6-4B51-8100-6B415FFFC8A9}"/>
                </a:ext>
              </a:extLst>
            </p:cNvPr>
            <p:cNvSpPr>
              <a:spLocks noChangeShapeType="1"/>
            </p:cNvSpPr>
            <p:nvPr/>
          </p:nvSpPr>
          <p:spPr bwMode="auto">
            <a:xfrm>
              <a:off x="255" y="3510"/>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Line 50">
              <a:extLst>
                <a:ext uri="{FF2B5EF4-FFF2-40B4-BE49-F238E27FC236}">
                  <a16:creationId xmlns:a16="http://schemas.microsoft.com/office/drawing/2014/main" id="{A65F4EF9-DE2F-4547-AD2D-9B9E0EFA29EF}"/>
                </a:ext>
              </a:extLst>
            </p:cNvPr>
            <p:cNvSpPr>
              <a:spLocks noChangeShapeType="1"/>
            </p:cNvSpPr>
            <p:nvPr/>
          </p:nvSpPr>
          <p:spPr bwMode="auto">
            <a:xfrm>
              <a:off x="255" y="3514"/>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0" name="Line 51">
              <a:extLst>
                <a:ext uri="{FF2B5EF4-FFF2-40B4-BE49-F238E27FC236}">
                  <a16:creationId xmlns:a16="http://schemas.microsoft.com/office/drawing/2014/main" id="{94F50219-D8EF-4B8B-B5FC-4B00D2C80D2A}"/>
                </a:ext>
              </a:extLst>
            </p:cNvPr>
            <p:cNvSpPr>
              <a:spLocks noChangeShapeType="1"/>
            </p:cNvSpPr>
            <p:nvPr/>
          </p:nvSpPr>
          <p:spPr bwMode="auto">
            <a:xfrm>
              <a:off x="255" y="3518"/>
              <a:ext cx="414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Rectangle 52">
              <a:extLst>
                <a:ext uri="{FF2B5EF4-FFF2-40B4-BE49-F238E27FC236}">
                  <a16:creationId xmlns:a16="http://schemas.microsoft.com/office/drawing/2014/main" id="{0AB63F10-18B9-45B1-915D-6A3DEA0EA968}"/>
                </a:ext>
              </a:extLst>
            </p:cNvPr>
            <p:cNvSpPr>
              <a:spLocks noChangeArrowheads="1"/>
            </p:cNvSpPr>
            <p:nvPr/>
          </p:nvSpPr>
          <p:spPr bwMode="auto">
            <a:xfrm>
              <a:off x="4336" y="3390"/>
              <a:ext cx="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x</a:t>
              </a:r>
              <a:endParaRPr lang="en-US" altLang="en-US" sz="1800"/>
            </a:p>
          </p:txBody>
        </p:sp>
        <p:sp>
          <p:nvSpPr>
            <p:cNvPr id="28732" name="Freeform 53">
              <a:extLst>
                <a:ext uri="{FF2B5EF4-FFF2-40B4-BE49-F238E27FC236}">
                  <a16:creationId xmlns:a16="http://schemas.microsoft.com/office/drawing/2014/main" id="{234A57E3-8B93-4598-AC33-5BBDAE9C7748}"/>
                </a:ext>
              </a:extLst>
            </p:cNvPr>
            <p:cNvSpPr>
              <a:spLocks/>
            </p:cNvSpPr>
            <p:nvPr/>
          </p:nvSpPr>
          <p:spPr bwMode="auto">
            <a:xfrm>
              <a:off x="4368" y="3478"/>
              <a:ext cx="29" cy="72"/>
            </a:xfrm>
            <a:custGeom>
              <a:avLst/>
              <a:gdLst>
                <a:gd name="T0" fmla="*/ 0 w 29"/>
                <a:gd name="T1" fmla="*/ 0 h 72"/>
                <a:gd name="T2" fmla="*/ 29 w 29"/>
                <a:gd name="T3" fmla="*/ 36 h 72"/>
                <a:gd name="T4" fmla="*/ 0 w 29"/>
                <a:gd name="T5" fmla="*/ 72 h 72"/>
                <a:gd name="T6" fmla="*/ 0 w 29"/>
                <a:gd name="T7" fmla="*/ 0 h 72"/>
                <a:gd name="T8" fmla="*/ 0 60000 65536"/>
                <a:gd name="T9" fmla="*/ 0 60000 65536"/>
                <a:gd name="T10" fmla="*/ 0 60000 65536"/>
                <a:gd name="T11" fmla="*/ 0 60000 65536"/>
                <a:gd name="T12" fmla="*/ 0 w 29"/>
                <a:gd name="T13" fmla="*/ 0 h 72"/>
                <a:gd name="T14" fmla="*/ 29 w 29"/>
                <a:gd name="T15" fmla="*/ 72 h 72"/>
              </a:gdLst>
              <a:ahLst/>
              <a:cxnLst>
                <a:cxn ang="T8">
                  <a:pos x="T0" y="T1"/>
                </a:cxn>
                <a:cxn ang="T9">
                  <a:pos x="T2" y="T3"/>
                </a:cxn>
                <a:cxn ang="T10">
                  <a:pos x="T4" y="T5"/>
                </a:cxn>
                <a:cxn ang="T11">
                  <a:pos x="T6" y="T7"/>
                </a:cxn>
              </a:cxnLst>
              <a:rect l="T12" t="T13" r="T14" b="T15"/>
              <a:pathLst>
                <a:path w="29" h="72">
                  <a:moveTo>
                    <a:pt x="0" y="0"/>
                  </a:moveTo>
                  <a:lnTo>
                    <a:pt x="29" y="36"/>
                  </a:lnTo>
                  <a:lnTo>
                    <a:pt x="0" y="72"/>
                  </a:lnTo>
                  <a:lnTo>
                    <a:pt x="0" y="0"/>
                  </a:lnTo>
                  <a:close/>
                </a:path>
              </a:pathLst>
            </a:custGeom>
            <a:solidFill>
              <a:srgbClr val="000000"/>
            </a:solidFill>
            <a:ln w="3">
              <a:solidFill>
                <a:srgbClr val="000000"/>
              </a:solidFill>
              <a:prstDash val="solid"/>
              <a:round/>
              <a:headEnd/>
              <a:tailEnd/>
            </a:ln>
          </p:spPr>
          <p:txBody>
            <a:bodyPr/>
            <a:lstStyle/>
            <a:p>
              <a:endParaRPr lang="en-US"/>
            </a:p>
          </p:txBody>
        </p:sp>
        <p:sp>
          <p:nvSpPr>
            <p:cNvPr id="28733" name="Line 54">
              <a:extLst>
                <a:ext uri="{FF2B5EF4-FFF2-40B4-BE49-F238E27FC236}">
                  <a16:creationId xmlns:a16="http://schemas.microsoft.com/office/drawing/2014/main" id="{0AC922A6-5A7C-4D5C-900C-2C166A7ABD90}"/>
                </a:ext>
              </a:extLst>
            </p:cNvPr>
            <p:cNvSpPr>
              <a:spLocks noChangeShapeType="1"/>
            </p:cNvSpPr>
            <p:nvPr/>
          </p:nvSpPr>
          <p:spPr bwMode="auto">
            <a:xfrm flipV="1">
              <a:off x="382"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55">
              <a:extLst>
                <a:ext uri="{FF2B5EF4-FFF2-40B4-BE49-F238E27FC236}">
                  <a16:creationId xmlns:a16="http://schemas.microsoft.com/office/drawing/2014/main" id="{578A834C-1FA5-40FF-850A-C764DA29341F}"/>
                </a:ext>
              </a:extLst>
            </p:cNvPr>
            <p:cNvSpPr>
              <a:spLocks noChangeShapeType="1"/>
            </p:cNvSpPr>
            <p:nvPr/>
          </p:nvSpPr>
          <p:spPr bwMode="auto">
            <a:xfrm flipV="1">
              <a:off x="385"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56">
              <a:extLst>
                <a:ext uri="{FF2B5EF4-FFF2-40B4-BE49-F238E27FC236}">
                  <a16:creationId xmlns:a16="http://schemas.microsoft.com/office/drawing/2014/main" id="{19E56DA5-9A94-43E3-99CE-9D1F5AB732DE}"/>
                </a:ext>
              </a:extLst>
            </p:cNvPr>
            <p:cNvSpPr>
              <a:spLocks noChangeShapeType="1"/>
            </p:cNvSpPr>
            <p:nvPr/>
          </p:nvSpPr>
          <p:spPr bwMode="auto">
            <a:xfrm flipV="1">
              <a:off x="389"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57">
              <a:extLst>
                <a:ext uri="{FF2B5EF4-FFF2-40B4-BE49-F238E27FC236}">
                  <a16:creationId xmlns:a16="http://schemas.microsoft.com/office/drawing/2014/main" id="{C97A2991-90A0-4BF7-9C45-08B0E326E587}"/>
                </a:ext>
              </a:extLst>
            </p:cNvPr>
            <p:cNvSpPr>
              <a:spLocks noChangeShapeType="1"/>
            </p:cNvSpPr>
            <p:nvPr/>
          </p:nvSpPr>
          <p:spPr bwMode="auto">
            <a:xfrm flipV="1">
              <a:off x="392" y="1484"/>
              <a:ext cx="1" cy="26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Rectangle 58">
              <a:extLst>
                <a:ext uri="{FF2B5EF4-FFF2-40B4-BE49-F238E27FC236}">
                  <a16:creationId xmlns:a16="http://schemas.microsoft.com/office/drawing/2014/main" id="{F8590E21-69F8-4AE9-AC77-C0925FF99717}"/>
                </a:ext>
              </a:extLst>
            </p:cNvPr>
            <p:cNvSpPr>
              <a:spLocks noChangeArrowheads="1"/>
            </p:cNvSpPr>
            <p:nvPr/>
          </p:nvSpPr>
          <p:spPr bwMode="auto">
            <a:xfrm>
              <a:off x="428" y="1476"/>
              <a:ext cx="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y</a:t>
              </a:r>
              <a:endParaRPr lang="en-US" altLang="en-US" sz="1800"/>
            </a:p>
          </p:txBody>
        </p:sp>
        <p:sp>
          <p:nvSpPr>
            <p:cNvPr id="28738" name="Freeform 59">
              <a:extLst>
                <a:ext uri="{FF2B5EF4-FFF2-40B4-BE49-F238E27FC236}">
                  <a16:creationId xmlns:a16="http://schemas.microsoft.com/office/drawing/2014/main" id="{4485A039-68A9-4FF8-BD4D-A91D91DFF17A}"/>
                </a:ext>
              </a:extLst>
            </p:cNvPr>
            <p:cNvSpPr>
              <a:spLocks/>
            </p:cNvSpPr>
            <p:nvPr/>
          </p:nvSpPr>
          <p:spPr bwMode="auto">
            <a:xfrm>
              <a:off x="359" y="1488"/>
              <a:ext cx="59" cy="36"/>
            </a:xfrm>
            <a:custGeom>
              <a:avLst/>
              <a:gdLst>
                <a:gd name="T0" fmla="*/ 0 w 59"/>
                <a:gd name="T1" fmla="*/ 36 h 36"/>
                <a:gd name="T2" fmla="*/ 30 w 59"/>
                <a:gd name="T3" fmla="*/ 0 h 36"/>
                <a:gd name="T4" fmla="*/ 59 w 59"/>
                <a:gd name="T5" fmla="*/ 36 h 36"/>
                <a:gd name="T6" fmla="*/ 0 w 59"/>
                <a:gd name="T7" fmla="*/ 36 h 36"/>
                <a:gd name="T8" fmla="*/ 0 60000 65536"/>
                <a:gd name="T9" fmla="*/ 0 60000 65536"/>
                <a:gd name="T10" fmla="*/ 0 60000 65536"/>
                <a:gd name="T11" fmla="*/ 0 60000 65536"/>
                <a:gd name="T12" fmla="*/ 0 w 59"/>
                <a:gd name="T13" fmla="*/ 0 h 36"/>
                <a:gd name="T14" fmla="*/ 59 w 59"/>
                <a:gd name="T15" fmla="*/ 36 h 36"/>
              </a:gdLst>
              <a:ahLst/>
              <a:cxnLst>
                <a:cxn ang="T8">
                  <a:pos x="T0" y="T1"/>
                </a:cxn>
                <a:cxn ang="T9">
                  <a:pos x="T2" y="T3"/>
                </a:cxn>
                <a:cxn ang="T10">
                  <a:pos x="T4" y="T5"/>
                </a:cxn>
                <a:cxn ang="T11">
                  <a:pos x="T6" y="T7"/>
                </a:cxn>
              </a:cxnLst>
              <a:rect l="T12" t="T13" r="T14" b="T15"/>
              <a:pathLst>
                <a:path w="59" h="36">
                  <a:moveTo>
                    <a:pt x="0" y="36"/>
                  </a:moveTo>
                  <a:lnTo>
                    <a:pt x="30" y="0"/>
                  </a:lnTo>
                  <a:lnTo>
                    <a:pt x="59" y="36"/>
                  </a:lnTo>
                  <a:lnTo>
                    <a:pt x="0" y="36"/>
                  </a:lnTo>
                  <a:close/>
                </a:path>
              </a:pathLst>
            </a:custGeom>
            <a:solidFill>
              <a:srgbClr val="000000"/>
            </a:solidFill>
            <a:ln w="3">
              <a:solidFill>
                <a:srgbClr val="000000"/>
              </a:solidFill>
              <a:prstDash val="solid"/>
              <a:round/>
              <a:headEnd/>
              <a:tailEnd/>
            </a:ln>
          </p:spPr>
          <p:txBody>
            <a:bodyPr/>
            <a:lstStyle/>
            <a:p>
              <a:endParaRPr lang="en-US"/>
            </a:p>
          </p:txBody>
        </p:sp>
        <p:sp>
          <p:nvSpPr>
            <p:cNvPr id="28739" name="Rectangle 61">
              <a:extLst>
                <a:ext uri="{FF2B5EF4-FFF2-40B4-BE49-F238E27FC236}">
                  <a16:creationId xmlns:a16="http://schemas.microsoft.com/office/drawing/2014/main" id="{E9C7EE36-E62D-4FBA-8B19-B3FD09602B72}"/>
                </a:ext>
              </a:extLst>
            </p:cNvPr>
            <p:cNvSpPr>
              <a:spLocks noChangeArrowheads="1"/>
            </p:cNvSpPr>
            <p:nvPr/>
          </p:nvSpPr>
          <p:spPr bwMode="auto">
            <a:xfrm>
              <a:off x="402" y="3538"/>
              <a:ext cx="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a:t>
              </a:r>
              <a:endParaRPr lang="en-US" altLang="en-US" sz="1800"/>
            </a:p>
          </p:txBody>
        </p:sp>
        <p:sp>
          <p:nvSpPr>
            <p:cNvPr id="28740" name="Line 62">
              <a:extLst>
                <a:ext uri="{FF2B5EF4-FFF2-40B4-BE49-F238E27FC236}">
                  <a16:creationId xmlns:a16="http://schemas.microsoft.com/office/drawing/2014/main" id="{CE309DA8-B5CB-4B0C-B46B-E345D8BB1126}"/>
                </a:ext>
              </a:extLst>
            </p:cNvPr>
            <p:cNvSpPr>
              <a:spLocks noChangeShapeType="1"/>
            </p:cNvSpPr>
            <p:nvPr/>
          </p:nvSpPr>
          <p:spPr bwMode="auto">
            <a:xfrm>
              <a:off x="723"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1" name="Line 64">
              <a:extLst>
                <a:ext uri="{FF2B5EF4-FFF2-40B4-BE49-F238E27FC236}">
                  <a16:creationId xmlns:a16="http://schemas.microsoft.com/office/drawing/2014/main" id="{7B42EF2E-5515-442F-90C8-D257F69C7A39}"/>
                </a:ext>
              </a:extLst>
            </p:cNvPr>
            <p:cNvSpPr>
              <a:spLocks noChangeShapeType="1"/>
            </p:cNvSpPr>
            <p:nvPr/>
          </p:nvSpPr>
          <p:spPr bwMode="auto">
            <a:xfrm>
              <a:off x="105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Line 66">
              <a:extLst>
                <a:ext uri="{FF2B5EF4-FFF2-40B4-BE49-F238E27FC236}">
                  <a16:creationId xmlns:a16="http://schemas.microsoft.com/office/drawing/2014/main" id="{3F2D7F0B-A061-493B-A37D-B265E142131D}"/>
                </a:ext>
              </a:extLst>
            </p:cNvPr>
            <p:cNvSpPr>
              <a:spLocks noChangeShapeType="1"/>
            </p:cNvSpPr>
            <p:nvPr/>
          </p:nvSpPr>
          <p:spPr bwMode="auto">
            <a:xfrm>
              <a:off x="139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3" name="Line 68">
              <a:extLst>
                <a:ext uri="{FF2B5EF4-FFF2-40B4-BE49-F238E27FC236}">
                  <a16:creationId xmlns:a16="http://schemas.microsoft.com/office/drawing/2014/main" id="{CB0EB1C8-04DC-49A9-B813-128C1FBE1654}"/>
                </a:ext>
              </a:extLst>
            </p:cNvPr>
            <p:cNvSpPr>
              <a:spLocks noChangeShapeType="1"/>
            </p:cNvSpPr>
            <p:nvPr/>
          </p:nvSpPr>
          <p:spPr bwMode="auto">
            <a:xfrm>
              <a:off x="172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4" name="Line 70">
              <a:extLst>
                <a:ext uri="{FF2B5EF4-FFF2-40B4-BE49-F238E27FC236}">
                  <a16:creationId xmlns:a16="http://schemas.microsoft.com/office/drawing/2014/main" id="{FF945DC3-F58B-4FF9-A7BF-40A0242D263E}"/>
                </a:ext>
              </a:extLst>
            </p:cNvPr>
            <p:cNvSpPr>
              <a:spLocks noChangeShapeType="1"/>
            </p:cNvSpPr>
            <p:nvPr/>
          </p:nvSpPr>
          <p:spPr bwMode="auto">
            <a:xfrm>
              <a:off x="2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5" name="Line 72">
              <a:extLst>
                <a:ext uri="{FF2B5EF4-FFF2-40B4-BE49-F238E27FC236}">
                  <a16:creationId xmlns:a16="http://schemas.microsoft.com/office/drawing/2014/main" id="{CE9FDA13-F654-4B92-8682-F8FD3AB909F7}"/>
                </a:ext>
              </a:extLst>
            </p:cNvPr>
            <p:cNvSpPr>
              <a:spLocks noChangeShapeType="1"/>
            </p:cNvSpPr>
            <p:nvPr/>
          </p:nvSpPr>
          <p:spPr bwMode="auto">
            <a:xfrm>
              <a:off x="239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6" name="Line 74">
              <a:extLst>
                <a:ext uri="{FF2B5EF4-FFF2-40B4-BE49-F238E27FC236}">
                  <a16:creationId xmlns:a16="http://schemas.microsoft.com/office/drawing/2014/main" id="{F3665251-424C-4369-8A52-1A5A86782594}"/>
                </a:ext>
              </a:extLst>
            </p:cNvPr>
            <p:cNvSpPr>
              <a:spLocks noChangeShapeType="1"/>
            </p:cNvSpPr>
            <p:nvPr/>
          </p:nvSpPr>
          <p:spPr bwMode="auto">
            <a:xfrm>
              <a:off x="272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7" name="Line 76">
              <a:extLst>
                <a:ext uri="{FF2B5EF4-FFF2-40B4-BE49-F238E27FC236}">
                  <a16:creationId xmlns:a16="http://schemas.microsoft.com/office/drawing/2014/main" id="{E95717FD-8213-4881-8522-74FA0DB6FE55}"/>
                </a:ext>
              </a:extLst>
            </p:cNvPr>
            <p:cNvSpPr>
              <a:spLocks noChangeShapeType="1"/>
            </p:cNvSpPr>
            <p:nvPr/>
          </p:nvSpPr>
          <p:spPr bwMode="auto">
            <a:xfrm>
              <a:off x="3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8" name="Line 78">
              <a:extLst>
                <a:ext uri="{FF2B5EF4-FFF2-40B4-BE49-F238E27FC236}">
                  <a16:creationId xmlns:a16="http://schemas.microsoft.com/office/drawing/2014/main" id="{8DA24408-EC0C-4F3A-85F1-965869B5D14E}"/>
                </a:ext>
              </a:extLst>
            </p:cNvPr>
            <p:cNvSpPr>
              <a:spLocks noChangeShapeType="1"/>
            </p:cNvSpPr>
            <p:nvPr/>
          </p:nvSpPr>
          <p:spPr bwMode="auto">
            <a:xfrm>
              <a:off x="339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9" name="Line 80">
              <a:extLst>
                <a:ext uri="{FF2B5EF4-FFF2-40B4-BE49-F238E27FC236}">
                  <a16:creationId xmlns:a16="http://schemas.microsoft.com/office/drawing/2014/main" id="{F1A92949-3EC1-48D6-AE05-77483BBC9B53}"/>
                </a:ext>
              </a:extLst>
            </p:cNvPr>
            <p:cNvSpPr>
              <a:spLocks noChangeShapeType="1"/>
            </p:cNvSpPr>
            <p:nvPr/>
          </p:nvSpPr>
          <p:spPr bwMode="auto">
            <a:xfrm>
              <a:off x="3731"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0" name="Line 82">
              <a:extLst>
                <a:ext uri="{FF2B5EF4-FFF2-40B4-BE49-F238E27FC236}">
                  <a16:creationId xmlns:a16="http://schemas.microsoft.com/office/drawing/2014/main" id="{2EA0F291-8E2D-4362-8C53-11F054844C5C}"/>
                </a:ext>
              </a:extLst>
            </p:cNvPr>
            <p:cNvSpPr>
              <a:spLocks noChangeShapeType="1"/>
            </p:cNvSpPr>
            <p:nvPr/>
          </p:nvSpPr>
          <p:spPr bwMode="auto">
            <a:xfrm>
              <a:off x="406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1" name="Line 85">
              <a:extLst>
                <a:ext uri="{FF2B5EF4-FFF2-40B4-BE49-F238E27FC236}">
                  <a16:creationId xmlns:a16="http://schemas.microsoft.com/office/drawing/2014/main" id="{59C78161-A5DC-4BC5-A9B2-7EE2AE28E8DE}"/>
                </a:ext>
              </a:extLst>
            </p:cNvPr>
            <p:cNvSpPr>
              <a:spLocks noChangeShapeType="1"/>
            </p:cNvSpPr>
            <p:nvPr/>
          </p:nvSpPr>
          <p:spPr bwMode="auto">
            <a:xfrm>
              <a:off x="372" y="380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2" name="Line 87">
              <a:extLst>
                <a:ext uri="{FF2B5EF4-FFF2-40B4-BE49-F238E27FC236}">
                  <a16:creationId xmlns:a16="http://schemas.microsoft.com/office/drawing/2014/main" id="{59E1E8C1-922D-4E1F-9FFB-F960ECE1DB82}"/>
                </a:ext>
              </a:extLst>
            </p:cNvPr>
            <p:cNvSpPr>
              <a:spLocks noChangeShapeType="1"/>
            </p:cNvSpPr>
            <p:nvPr/>
          </p:nvSpPr>
          <p:spPr bwMode="auto">
            <a:xfrm>
              <a:off x="372" y="322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3" name="Line 89">
              <a:extLst>
                <a:ext uri="{FF2B5EF4-FFF2-40B4-BE49-F238E27FC236}">
                  <a16:creationId xmlns:a16="http://schemas.microsoft.com/office/drawing/2014/main" id="{FE20AD06-E9A8-41CD-8914-491121E97481}"/>
                </a:ext>
              </a:extLst>
            </p:cNvPr>
            <p:cNvSpPr>
              <a:spLocks noChangeShapeType="1"/>
            </p:cNvSpPr>
            <p:nvPr/>
          </p:nvSpPr>
          <p:spPr bwMode="auto">
            <a:xfrm>
              <a:off x="372" y="293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4" name="Line 91">
              <a:extLst>
                <a:ext uri="{FF2B5EF4-FFF2-40B4-BE49-F238E27FC236}">
                  <a16:creationId xmlns:a16="http://schemas.microsoft.com/office/drawing/2014/main" id="{958C48B6-75A2-4D61-9006-041DA5863D2E}"/>
                </a:ext>
              </a:extLst>
            </p:cNvPr>
            <p:cNvSpPr>
              <a:spLocks noChangeShapeType="1"/>
            </p:cNvSpPr>
            <p:nvPr/>
          </p:nvSpPr>
          <p:spPr bwMode="auto">
            <a:xfrm>
              <a:off x="372" y="264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5" name="Line 93">
              <a:extLst>
                <a:ext uri="{FF2B5EF4-FFF2-40B4-BE49-F238E27FC236}">
                  <a16:creationId xmlns:a16="http://schemas.microsoft.com/office/drawing/2014/main" id="{49823E0D-344B-4D42-B494-F02718660B99}"/>
                </a:ext>
              </a:extLst>
            </p:cNvPr>
            <p:cNvSpPr>
              <a:spLocks noChangeShapeType="1"/>
            </p:cNvSpPr>
            <p:nvPr/>
          </p:nvSpPr>
          <p:spPr bwMode="auto">
            <a:xfrm>
              <a:off x="372" y="235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6" name="Line 95">
              <a:extLst>
                <a:ext uri="{FF2B5EF4-FFF2-40B4-BE49-F238E27FC236}">
                  <a16:creationId xmlns:a16="http://schemas.microsoft.com/office/drawing/2014/main" id="{2464AE60-F8EE-4CDA-8245-175535F70844}"/>
                </a:ext>
              </a:extLst>
            </p:cNvPr>
            <p:cNvSpPr>
              <a:spLocks noChangeShapeType="1"/>
            </p:cNvSpPr>
            <p:nvPr/>
          </p:nvSpPr>
          <p:spPr bwMode="auto">
            <a:xfrm>
              <a:off x="372" y="206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7" name="Line 97">
              <a:extLst>
                <a:ext uri="{FF2B5EF4-FFF2-40B4-BE49-F238E27FC236}">
                  <a16:creationId xmlns:a16="http://schemas.microsoft.com/office/drawing/2014/main" id="{FF0ACA68-7C5F-420B-BF32-6691F8913257}"/>
                </a:ext>
              </a:extLst>
            </p:cNvPr>
            <p:cNvSpPr>
              <a:spLocks noChangeShapeType="1"/>
            </p:cNvSpPr>
            <p:nvPr/>
          </p:nvSpPr>
          <p:spPr bwMode="auto">
            <a:xfrm>
              <a:off x="372" y="177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8" name="Line 99">
              <a:extLst>
                <a:ext uri="{FF2B5EF4-FFF2-40B4-BE49-F238E27FC236}">
                  <a16:creationId xmlns:a16="http://schemas.microsoft.com/office/drawing/2014/main" id="{3FB6EB0B-AAA9-431F-B7E2-4C70898BD3FC}"/>
                </a:ext>
              </a:extLst>
            </p:cNvPr>
            <p:cNvSpPr>
              <a:spLocks noChangeShapeType="1"/>
            </p:cNvSpPr>
            <p:nvPr/>
          </p:nvSpPr>
          <p:spPr bwMode="auto">
            <a:xfrm>
              <a:off x="372" y="148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5" name="Freeform 41">
            <a:extLst>
              <a:ext uri="{FF2B5EF4-FFF2-40B4-BE49-F238E27FC236}">
                <a16:creationId xmlns:a16="http://schemas.microsoft.com/office/drawing/2014/main" id="{854892B2-4A78-43B1-A756-FA9ECCAC0F95}"/>
              </a:ext>
            </a:extLst>
          </p:cNvPr>
          <p:cNvSpPr>
            <a:spLocks/>
          </p:cNvSpPr>
          <p:nvPr/>
        </p:nvSpPr>
        <p:spPr bwMode="auto">
          <a:xfrm>
            <a:off x="1828029" y="5073923"/>
            <a:ext cx="3340100" cy="984250"/>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76" name="Group 57">
            <a:extLst>
              <a:ext uri="{FF2B5EF4-FFF2-40B4-BE49-F238E27FC236}">
                <a16:creationId xmlns:a16="http://schemas.microsoft.com/office/drawing/2014/main" id="{0E416BEA-D563-4045-B4CA-B887A7F623A9}"/>
              </a:ext>
            </a:extLst>
          </p:cNvPr>
          <p:cNvGrpSpPr>
            <a:grpSpLocks/>
          </p:cNvGrpSpPr>
          <p:nvPr/>
        </p:nvGrpSpPr>
        <p:grpSpPr bwMode="auto">
          <a:xfrm>
            <a:off x="6304780" y="4665936"/>
            <a:ext cx="3449637" cy="1789112"/>
            <a:chOff x="1276048" y="2527850"/>
            <a:chExt cx="6825709" cy="3278159"/>
          </a:xfrm>
        </p:grpSpPr>
        <p:grpSp>
          <p:nvGrpSpPr>
            <p:cNvPr id="28691" name="Group 46">
              <a:extLst>
                <a:ext uri="{FF2B5EF4-FFF2-40B4-BE49-F238E27FC236}">
                  <a16:creationId xmlns:a16="http://schemas.microsoft.com/office/drawing/2014/main" id="{60527D91-0E89-4964-9B1B-37730A9D0DA0}"/>
                </a:ext>
              </a:extLst>
            </p:cNvPr>
            <p:cNvGrpSpPr>
              <a:grpSpLocks noChangeAspect="1"/>
            </p:cNvGrpSpPr>
            <p:nvPr/>
          </p:nvGrpSpPr>
          <p:grpSpPr bwMode="auto">
            <a:xfrm>
              <a:off x="1276048" y="2527850"/>
              <a:ext cx="6825709" cy="3278159"/>
              <a:chOff x="249" y="1476"/>
              <a:chExt cx="4158" cy="2626"/>
            </a:xfrm>
          </p:grpSpPr>
          <p:sp>
            <p:nvSpPr>
              <p:cNvPr id="28693" name="AutoShape 45">
                <a:extLst>
                  <a:ext uri="{FF2B5EF4-FFF2-40B4-BE49-F238E27FC236}">
                    <a16:creationId xmlns:a16="http://schemas.microsoft.com/office/drawing/2014/main" id="{D65BDADC-0167-4CF3-A79B-7CE5EFDF56AC}"/>
                  </a:ext>
                </a:extLst>
              </p:cNvPr>
              <p:cNvSpPr>
                <a:spLocks noChangeAspect="1" noChangeArrowheads="1" noTextEdit="1"/>
              </p:cNvSpPr>
              <p:nvPr/>
            </p:nvSpPr>
            <p:spPr bwMode="auto">
              <a:xfrm>
                <a:off x="249" y="1480"/>
                <a:ext cx="4158"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94" name="Line 48">
                <a:extLst>
                  <a:ext uri="{FF2B5EF4-FFF2-40B4-BE49-F238E27FC236}">
                    <a16:creationId xmlns:a16="http://schemas.microsoft.com/office/drawing/2014/main" id="{27EBCCBE-AF75-4E81-918D-C98079C86643}"/>
                  </a:ext>
                </a:extLst>
              </p:cNvPr>
              <p:cNvSpPr>
                <a:spLocks noChangeShapeType="1"/>
              </p:cNvSpPr>
              <p:nvPr/>
            </p:nvSpPr>
            <p:spPr bwMode="auto">
              <a:xfrm>
                <a:off x="255" y="3506"/>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49">
                <a:extLst>
                  <a:ext uri="{FF2B5EF4-FFF2-40B4-BE49-F238E27FC236}">
                    <a16:creationId xmlns:a16="http://schemas.microsoft.com/office/drawing/2014/main" id="{9EB63C45-4007-47DB-92B4-51A926B29E93}"/>
                  </a:ext>
                </a:extLst>
              </p:cNvPr>
              <p:cNvSpPr>
                <a:spLocks noChangeShapeType="1"/>
              </p:cNvSpPr>
              <p:nvPr/>
            </p:nvSpPr>
            <p:spPr bwMode="auto">
              <a:xfrm>
                <a:off x="255" y="3510"/>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50">
                <a:extLst>
                  <a:ext uri="{FF2B5EF4-FFF2-40B4-BE49-F238E27FC236}">
                    <a16:creationId xmlns:a16="http://schemas.microsoft.com/office/drawing/2014/main" id="{66B49D3E-4A13-4533-92E8-153BA86FD8DF}"/>
                  </a:ext>
                </a:extLst>
              </p:cNvPr>
              <p:cNvSpPr>
                <a:spLocks noChangeShapeType="1"/>
              </p:cNvSpPr>
              <p:nvPr/>
            </p:nvSpPr>
            <p:spPr bwMode="auto">
              <a:xfrm>
                <a:off x="255" y="3514"/>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51">
                <a:extLst>
                  <a:ext uri="{FF2B5EF4-FFF2-40B4-BE49-F238E27FC236}">
                    <a16:creationId xmlns:a16="http://schemas.microsoft.com/office/drawing/2014/main" id="{86F5CE90-3675-4B69-A712-B034EF2FB2AB}"/>
                  </a:ext>
                </a:extLst>
              </p:cNvPr>
              <p:cNvSpPr>
                <a:spLocks noChangeShapeType="1"/>
              </p:cNvSpPr>
              <p:nvPr/>
            </p:nvSpPr>
            <p:spPr bwMode="auto">
              <a:xfrm>
                <a:off x="255" y="3518"/>
                <a:ext cx="414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Rectangle 52">
                <a:extLst>
                  <a:ext uri="{FF2B5EF4-FFF2-40B4-BE49-F238E27FC236}">
                    <a16:creationId xmlns:a16="http://schemas.microsoft.com/office/drawing/2014/main" id="{FBB5C5BE-3606-4386-8AEC-184187FF8E57}"/>
                  </a:ext>
                </a:extLst>
              </p:cNvPr>
              <p:cNvSpPr>
                <a:spLocks noChangeArrowheads="1"/>
              </p:cNvSpPr>
              <p:nvPr/>
            </p:nvSpPr>
            <p:spPr bwMode="auto">
              <a:xfrm>
                <a:off x="4336" y="3390"/>
                <a:ext cx="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x</a:t>
                </a:r>
                <a:endParaRPr lang="en-US" altLang="en-US" sz="1800"/>
              </a:p>
            </p:txBody>
          </p:sp>
          <p:sp>
            <p:nvSpPr>
              <p:cNvPr id="28699" name="Freeform 53">
                <a:extLst>
                  <a:ext uri="{FF2B5EF4-FFF2-40B4-BE49-F238E27FC236}">
                    <a16:creationId xmlns:a16="http://schemas.microsoft.com/office/drawing/2014/main" id="{39AB4572-196B-48CF-9234-F69BD13615F8}"/>
                  </a:ext>
                </a:extLst>
              </p:cNvPr>
              <p:cNvSpPr>
                <a:spLocks/>
              </p:cNvSpPr>
              <p:nvPr/>
            </p:nvSpPr>
            <p:spPr bwMode="auto">
              <a:xfrm>
                <a:off x="4368" y="3478"/>
                <a:ext cx="29" cy="72"/>
              </a:xfrm>
              <a:custGeom>
                <a:avLst/>
                <a:gdLst>
                  <a:gd name="T0" fmla="*/ 0 w 29"/>
                  <a:gd name="T1" fmla="*/ 0 h 72"/>
                  <a:gd name="T2" fmla="*/ 29 w 29"/>
                  <a:gd name="T3" fmla="*/ 36 h 72"/>
                  <a:gd name="T4" fmla="*/ 0 w 29"/>
                  <a:gd name="T5" fmla="*/ 72 h 72"/>
                  <a:gd name="T6" fmla="*/ 0 w 29"/>
                  <a:gd name="T7" fmla="*/ 0 h 72"/>
                  <a:gd name="T8" fmla="*/ 0 60000 65536"/>
                  <a:gd name="T9" fmla="*/ 0 60000 65536"/>
                  <a:gd name="T10" fmla="*/ 0 60000 65536"/>
                  <a:gd name="T11" fmla="*/ 0 60000 65536"/>
                  <a:gd name="T12" fmla="*/ 0 w 29"/>
                  <a:gd name="T13" fmla="*/ 0 h 72"/>
                  <a:gd name="T14" fmla="*/ 29 w 29"/>
                  <a:gd name="T15" fmla="*/ 72 h 72"/>
                </a:gdLst>
                <a:ahLst/>
                <a:cxnLst>
                  <a:cxn ang="T8">
                    <a:pos x="T0" y="T1"/>
                  </a:cxn>
                  <a:cxn ang="T9">
                    <a:pos x="T2" y="T3"/>
                  </a:cxn>
                  <a:cxn ang="T10">
                    <a:pos x="T4" y="T5"/>
                  </a:cxn>
                  <a:cxn ang="T11">
                    <a:pos x="T6" y="T7"/>
                  </a:cxn>
                </a:cxnLst>
                <a:rect l="T12" t="T13" r="T14" b="T15"/>
                <a:pathLst>
                  <a:path w="29" h="72">
                    <a:moveTo>
                      <a:pt x="0" y="0"/>
                    </a:moveTo>
                    <a:lnTo>
                      <a:pt x="29" y="36"/>
                    </a:lnTo>
                    <a:lnTo>
                      <a:pt x="0" y="72"/>
                    </a:lnTo>
                    <a:lnTo>
                      <a:pt x="0" y="0"/>
                    </a:lnTo>
                    <a:close/>
                  </a:path>
                </a:pathLst>
              </a:custGeom>
              <a:solidFill>
                <a:srgbClr val="000000"/>
              </a:solidFill>
              <a:ln w="3">
                <a:solidFill>
                  <a:srgbClr val="000000"/>
                </a:solidFill>
                <a:prstDash val="solid"/>
                <a:round/>
                <a:headEnd/>
                <a:tailEnd/>
              </a:ln>
            </p:spPr>
            <p:txBody>
              <a:bodyPr/>
              <a:lstStyle/>
              <a:p>
                <a:endParaRPr lang="en-US"/>
              </a:p>
            </p:txBody>
          </p:sp>
          <p:sp>
            <p:nvSpPr>
              <p:cNvPr id="28700" name="Line 54">
                <a:extLst>
                  <a:ext uri="{FF2B5EF4-FFF2-40B4-BE49-F238E27FC236}">
                    <a16:creationId xmlns:a16="http://schemas.microsoft.com/office/drawing/2014/main" id="{D19E5180-3C60-4E88-97A6-DCDF4213CFCB}"/>
                  </a:ext>
                </a:extLst>
              </p:cNvPr>
              <p:cNvSpPr>
                <a:spLocks noChangeShapeType="1"/>
              </p:cNvSpPr>
              <p:nvPr/>
            </p:nvSpPr>
            <p:spPr bwMode="auto">
              <a:xfrm flipV="1">
                <a:off x="382"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55">
                <a:extLst>
                  <a:ext uri="{FF2B5EF4-FFF2-40B4-BE49-F238E27FC236}">
                    <a16:creationId xmlns:a16="http://schemas.microsoft.com/office/drawing/2014/main" id="{CD17FBB5-A84A-4A4F-9062-18DF040A1469}"/>
                  </a:ext>
                </a:extLst>
              </p:cNvPr>
              <p:cNvSpPr>
                <a:spLocks noChangeShapeType="1"/>
              </p:cNvSpPr>
              <p:nvPr/>
            </p:nvSpPr>
            <p:spPr bwMode="auto">
              <a:xfrm flipV="1">
                <a:off x="385"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56">
                <a:extLst>
                  <a:ext uri="{FF2B5EF4-FFF2-40B4-BE49-F238E27FC236}">
                    <a16:creationId xmlns:a16="http://schemas.microsoft.com/office/drawing/2014/main" id="{71ACD9BB-FC6E-40FF-BDC2-53776B00C44E}"/>
                  </a:ext>
                </a:extLst>
              </p:cNvPr>
              <p:cNvSpPr>
                <a:spLocks noChangeShapeType="1"/>
              </p:cNvSpPr>
              <p:nvPr/>
            </p:nvSpPr>
            <p:spPr bwMode="auto">
              <a:xfrm flipV="1">
                <a:off x="389"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57">
                <a:extLst>
                  <a:ext uri="{FF2B5EF4-FFF2-40B4-BE49-F238E27FC236}">
                    <a16:creationId xmlns:a16="http://schemas.microsoft.com/office/drawing/2014/main" id="{FAFB3C6E-A0EF-48D2-A657-06C2924B76B2}"/>
                  </a:ext>
                </a:extLst>
              </p:cNvPr>
              <p:cNvSpPr>
                <a:spLocks noChangeShapeType="1"/>
              </p:cNvSpPr>
              <p:nvPr/>
            </p:nvSpPr>
            <p:spPr bwMode="auto">
              <a:xfrm flipV="1">
                <a:off x="392" y="1484"/>
                <a:ext cx="1" cy="26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Rectangle 58">
                <a:extLst>
                  <a:ext uri="{FF2B5EF4-FFF2-40B4-BE49-F238E27FC236}">
                    <a16:creationId xmlns:a16="http://schemas.microsoft.com/office/drawing/2014/main" id="{27F27506-27C9-486E-B61C-52792813C60A}"/>
                  </a:ext>
                </a:extLst>
              </p:cNvPr>
              <p:cNvSpPr>
                <a:spLocks noChangeArrowheads="1"/>
              </p:cNvSpPr>
              <p:nvPr/>
            </p:nvSpPr>
            <p:spPr bwMode="auto">
              <a:xfrm>
                <a:off x="428" y="1476"/>
                <a:ext cx="6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y</a:t>
                </a:r>
                <a:endParaRPr lang="en-US" altLang="en-US" sz="1800"/>
              </a:p>
            </p:txBody>
          </p:sp>
          <p:sp>
            <p:nvSpPr>
              <p:cNvPr id="28705" name="Freeform 59">
                <a:extLst>
                  <a:ext uri="{FF2B5EF4-FFF2-40B4-BE49-F238E27FC236}">
                    <a16:creationId xmlns:a16="http://schemas.microsoft.com/office/drawing/2014/main" id="{A790CC8F-04CF-48DE-87B1-B83A8E1EF368}"/>
                  </a:ext>
                </a:extLst>
              </p:cNvPr>
              <p:cNvSpPr>
                <a:spLocks/>
              </p:cNvSpPr>
              <p:nvPr/>
            </p:nvSpPr>
            <p:spPr bwMode="auto">
              <a:xfrm>
                <a:off x="359" y="1488"/>
                <a:ext cx="59" cy="36"/>
              </a:xfrm>
              <a:custGeom>
                <a:avLst/>
                <a:gdLst>
                  <a:gd name="T0" fmla="*/ 0 w 59"/>
                  <a:gd name="T1" fmla="*/ 36 h 36"/>
                  <a:gd name="T2" fmla="*/ 30 w 59"/>
                  <a:gd name="T3" fmla="*/ 0 h 36"/>
                  <a:gd name="T4" fmla="*/ 59 w 59"/>
                  <a:gd name="T5" fmla="*/ 36 h 36"/>
                  <a:gd name="T6" fmla="*/ 0 w 59"/>
                  <a:gd name="T7" fmla="*/ 36 h 36"/>
                  <a:gd name="T8" fmla="*/ 0 60000 65536"/>
                  <a:gd name="T9" fmla="*/ 0 60000 65536"/>
                  <a:gd name="T10" fmla="*/ 0 60000 65536"/>
                  <a:gd name="T11" fmla="*/ 0 60000 65536"/>
                  <a:gd name="T12" fmla="*/ 0 w 59"/>
                  <a:gd name="T13" fmla="*/ 0 h 36"/>
                  <a:gd name="T14" fmla="*/ 59 w 59"/>
                  <a:gd name="T15" fmla="*/ 36 h 36"/>
                </a:gdLst>
                <a:ahLst/>
                <a:cxnLst>
                  <a:cxn ang="T8">
                    <a:pos x="T0" y="T1"/>
                  </a:cxn>
                  <a:cxn ang="T9">
                    <a:pos x="T2" y="T3"/>
                  </a:cxn>
                  <a:cxn ang="T10">
                    <a:pos x="T4" y="T5"/>
                  </a:cxn>
                  <a:cxn ang="T11">
                    <a:pos x="T6" y="T7"/>
                  </a:cxn>
                </a:cxnLst>
                <a:rect l="T12" t="T13" r="T14" b="T15"/>
                <a:pathLst>
                  <a:path w="59" h="36">
                    <a:moveTo>
                      <a:pt x="0" y="36"/>
                    </a:moveTo>
                    <a:lnTo>
                      <a:pt x="30" y="0"/>
                    </a:lnTo>
                    <a:lnTo>
                      <a:pt x="59" y="36"/>
                    </a:lnTo>
                    <a:lnTo>
                      <a:pt x="0" y="36"/>
                    </a:lnTo>
                    <a:close/>
                  </a:path>
                </a:pathLst>
              </a:custGeom>
              <a:solidFill>
                <a:srgbClr val="000000"/>
              </a:solidFill>
              <a:ln w="3">
                <a:solidFill>
                  <a:srgbClr val="000000"/>
                </a:solidFill>
                <a:prstDash val="solid"/>
                <a:round/>
                <a:headEnd/>
                <a:tailEnd/>
              </a:ln>
            </p:spPr>
            <p:txBody>
              <a:bodyPr/>
              <a:lstStyle/>
              <a:p>
                <a:endParaRPr lang="en-US"/>
              </a:p>
            </p:txBody>
          </p:sp>
          <p:sp>
            <p:nvSpPr>
              <p:cNvPr id="28706" name="Rectangle 61">
                <a:extLst>
                  <a:ext uri="{FF2B5EF4-FFF2-40B4-BE49-F238E27FC236}">
                    <a16:creationId xmlns:a16="http://schemas.microsoft.com/office/drawing/2014/main" id="{E9C2B55B-389A-43AD-BB49-F904E2502BF8}"/>
                  </a:ext>
                </a:extLst>
              </p:cNvPr>
              <p:cNvSpPr>
                <a:spLocks noChangeArrowheads="1"/>
              </p:cNvSpPr>
              <p:nvPr/>
            </p:nvSpPr>
            <p:spPr bwMode="auto">
              <a:xfrm>
                <a:off x="402" y="3538"/>
                <a:ext cx="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a:t>
                </a:r>
                <a:endParaRPr lang="en-US" altLang="en-US" sz="1800"/>
              </a:p>
            </p:txBody>
          </p:sp>
          <p:sp>
            <p:nvSpPr>
              <p:cNvPr id="28707" name="Line 62">
                <a:extLst>
                  <a:ext uri="{FF2B5EF4-FFF2-40B4-BE49-F238E27FC236}">
                    <a16:creationId xmlns:a16="http://schemas.microsoft.com/office/drawing/2014/main" id="{22568CA7-13F8-4456-A2A9-C1D9139BA737}"/>
                  </a:ext>
                </a:extLst>
              </p:cNvPr>
              <p:cNvSpPr>
                <a:spLocks noChangeShapeType="1"/>
              </p:cNvSpPr>
              <p:nvPr/>
            </p:nvSpPr>
            <p:spPr bwMode="auto">
              <a:xfrm>
                <a:off x="723"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8" name="Line 64">
                <a:extLst>
                  <a:ext uri="{FF2B5EF4-FFF2-40B4-BE49-F238E27FC236}">
                    <a16:creationId xmlns:a16="http://schemas.microsoft.com/office/drawing/2014/main" id="{46C2B08D-1305-4955-9D9E-BE427F217FBB}"/>
                  </a:ext>
                </a:extLst>
              </p:cNvPr>
              <p:cNvSpPr>
                <a:spLocks noChangeShapeType="1"/>
              </p:cNvSpPr>
              <p:nvPr/>
            </p:nvSpPr>
            <p:spPr bwMode="auto">
              <a:xfrm>
                <a:off x="105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66">
                <a:extLst>
                  <a:ext uri="{FF2B5EF4-FFF2-40B4-BE49-F238E27FC236}">
                    <a16:creationId xmlns:a16="http://schemas.microsoft.com/office/drawing/2014/main" id="{342C485D-DC03-4772-BDAE-BAD68E6BC583}"/>
                  </a:ext>
                </a:extLst>
              </p:cNvPr>
              <p:cNvSpPr>
                <a:spLocks noChangeShapeType="1"/>
              </p:cNvSpPr>
              <p:nvPr/>
            </p:nvSpPr>
            <p:spPr bwMode="auto">
              <a:xfrm>
                <a:off x="139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Line 68">
                <a:extLst>
                  <a:ext uri="{FF2B5EF4-FFF2-40B4-BE49-F238E27FC236}">
                    <a16:creationId xmlns:a16="http://schemas.microsoft.com/office/drawing/2014/main" id="{1386CED7-A00C-490C-BD96-138D01477E0A}"/>
                  </a:ext>
                </a:extLst>
              </p:cNvPr>
              <p:cNvSpPr>
                <a:spLocks noChangeShapeType="1"/>
              </p:cNvSpPr>
              <p:nvPr/>
            </p:nvSpPr>
            <p:spPr bwMode="auto">
              <a:xfrm>
                <a:off x="172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70">
                <a:extLst>
                  <a:ext uri="{FF2B5EF4-FFF2-40B4-BE49-F238E27FC236}">
                    <a16:creationId xmlns:a16="http://schemas.microsoft.com/office/drawing/2014/main" id="{15546D81-E0EF-48C5-852B-F0C101B755E9}"/>
                  </a:ext>
                </a:extLst>
              </p:cNvPr>
              <p:cNvSpPr>
                <a:spLocks noChangeShapeType="1"/>
              </p:cNvSpPr>
              <p:nvPr/>
            </p:nvSpPr>
            <p:spPr bwMode="auto">
              <a:xfrm>
                <a:off x="2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72">
                <a:extLst>
                  <a:ext uri="{FF2B5EF4-FFF2-40B4-BE49-F238E27FC236}">
                    <a16:creationId xmlns:a16="http://schemas.microsoft.com/office/drawing/2014/main" id="{0F4D75CB-2A20-4DDF-95C3-91621C945040}"/>
                  </a:ext>
                </a:extLst>
              </p:cNvPr>
              <p:cNvSpPr>
                <a:spLocks noChangeShapeType="1"/>
              </p:cNvSpPr>
              <p:nvPr/>
            </p:nvSpPr>
            <p:spPr bwMode="auto">
              <a:xfrm>
                <a:off x="239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74">
                <a:extLst>
                  <a:ext uri="{FF2B5EF4-FFF2-40B4-BE49-F238E27FC236}">
                    <a16:creationId xmlns:a16="http://schemas.microsoft.com/office/drawing/2014/main" id="{327EEEAC-C4DB-4A3B-BC1E-953EAA50801F}"/>
                  </a:ext>
                </a:extLst>
              </p:cNvPr>
              <p:cNvSpPr>
                <a:spLocks noChangeShapeType="1"/>
              </p:cNvSpPr>
              <p:nvPr/>
            </p:nvSpPr>
            <p:spPr bwMode="auto">
              <a:xfrm>
                <a:off x="272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76">
                <a:extLst>
                  <a:ext uri="{FF2B5EF4-FFF2-40B4-BE49-F238E27FC236}">
                    <a16:creationId xmlns:a16="http://schemas.microsoft.com/office/drawing/2014/main" id="{A2449752-C1E3-48CD-90A8-82CB88DCA4C8}"/>
                  </a:ext>
                </a:extLst>
              </p:cNvPr>
              <p:cNvSpPr>
                <a:spLocks noChangeShapeType="1"/>
              </p:cNvSpPr>
              <p:nvPr/>
            </p:nvSpPr>
            <p:spPr bwMode="auto">
              <a:xfrm>
                <a:off x="3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78">
                <a:extLst>
                  <a:ext uri="{FF2B5EF4-FFF2-40B4-BE49-F238E27FC236}">
                    <a16:creationId xmlns:a16="http://schemas.microsoft.com/office/drawing/2014/main" id="{3A80F00A-FC3A-49B8-9E0E-AE308073D37D}"/>
                  </a:ext>
                </a:extLst>
              </p:cNvPr>
              <p:cNvSpPr>
                <a:spLocks noChangeShapeType="1"/>
              </p:cNvSpPr>
              <p:nvPr/>
            </p:nvSpPr>
            <p:spPr bwMode="auto">
              <a:xfrm>
                <a:off x="339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80">
                <a:extLst>
                  <a:ext uri="{FF2B5EF4-FFF2-40B4-BE49-F238E27FC236}">
                    <a16:creationId xmlns:a16="http://schemas.microsoft.com/office/drawing/2014/main" id="{EFD5D924-D2A5-445A-BAE8-B2E183E38437}"/>
                  </a:ext>
                </a:extLst>
              </p:cNvPr>
              <p:cNvSpPr>
                <a:spLocks noChangeShapeType="1"/>
              </p:cNvSpPr>
              <p:nvPr/>
            </p:nvSpPr>
            <p:spPr bwMode="auto">
              <a:xfrm>
                <a:off x="3731"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82">
                <a:extLst>
                  <a:ext uri="{FF2B5EF4-FFF2-40B4-BE49-F238E27FC236}">
                    <a16:creationId xmlns:a16="http://schemas.microsoft.com/office/drawing/2014/main" id="{E21AD1F4-BB98-46A4-8278-5515827C5C2E}"/>
                  </a:ext>
                </a:extLst>
              </p:cNvPr>
              <p:cNvSpPr>
                <a:spLocks noChangeShapeType="1"/>
              </p:cNvSpPr>
              <p:nvPr/>
            </p:nvSpPr>
            <p:spPr bwMode="auto">
              <a:xfrm>
                <a:off x="406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Line 85">
                <a:extLst>
                  <a:ext uri="{FF2B5EF4-FFF2-40B4-BE49-F238E27FC236}">
                    <a16:creationId xmlns:a16="http://schemas.microsoft.com/office/drawing/2014/main" id="{A4D6E889-A9B4-4315-ACC8-B267F2C34CA9}"/>
                  </a:ext>
                </a:extLst>
              </p:cNvPr>
              <p:cNvSpPr>
                <a:spLocks noChangeShapeType="1"/>
              </p:cNvSpPr>
              <p:nvPr/>
            </p:nvSpPr>
            <p:spPr bwMode="auto">
              <a:xfrm>
                <a:off x="372" y="380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Line 87">
                <a:extLst>
                  <a:ext uri="{FF2B5EF4-FFF2-40B4-BE49-F238E27FC236}">
                    <a16:creationId xmlns:a16="http://schemas.microsoft.com/office/drawing/2014/main" id="{B571D6DF-F23E-4745-A06B-10ED5C0F08EA}"/>
                  </a:ext>
                </a:extLst>
              </p:cNvPr>
              <p:cNvSpPr>
                <a:spLocks noChangeShapeType="1"/>
              </p:cNvSpPr>
              <p:nvPr/>
            </p:nvSpPr>
            <p:spPr bwMode="auto">
              <a:xfrm>
                <a:off x="372" y="322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0" name="Line 89">
                <a:extLst>
                  <a:ext uri="{FF2B5EF4-FFF2-40B4-BE49-F238E27FC236}">
                    <a16:creationId xmlns:a16="http://schemas.microsoft.com/office/drawing/2014/main" id="{8F5E4F4B-FC5D-4736-B02D-09D9BF8B16F7}"/>
                  </a:ext>
                </a:extLst>
              </p:cNvPr>
              <p:cNvSpPr>
                <a:spLocks noChangeShapeType="1"/>
              </p:cNvSpPr>
              <p:nvPr/>
            </p:nvSpPr>
            <p:spPr bwMode="auto">
              <a:xfrm>
                <a:off x="372" y="293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91">
                <a:extLst>
                  <a:ext uri="{FF2B5EF4-FFF2-40B4-BE49-F238E27FC236}">
                    <a16:creationId xmlns:a16="http://schemas.microsoft.com/office/drawing/2014/main" id="{859AE505-E839-4F24-BBAF-C904356DCA2D}"/>
                  </a:ext>
                </a:extLst>
              </p:cNvPr>
              <p:cNvSpPr>
                <a:spLocks noChangeShapeType="1"/>
              </p:cNvSpPr>
              <p:nvPr/>
            </p:nvSpPr>
            <p:spPr bwMode="auto">
              <a:xfrm>
                <a:off x="372" y="264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Line 93">
                <a:extLst>
                  <a:ext uri="{FF2B5EF4-FFF2-40B4-BE49-F238E27FC236}">
                    <a16:creationId xmlns:a16="http://schemas.microsoft.com/office/drawing/2014/main" id="{4D5076D3-BBB6-4D4C-8EC3-6E67EC128B77}"/>
                  </a:ext>
                </a:extLst>
              </p:cNvPr>
              <p:cNvSpPr>
                <a:spLocks noChangeShapeType="1"/>
              </p:cNvSpPr>
              <p:nvPr/>
            </p:nvSpPr>
            <p:spPr bwMode="auto">
              <a:xfrm>
                <a:off x="372" y="235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95">
                <a:extLst>
                  <a:ext uri="{FF2B5EF4-FFF2-40B4-BE49-F238E27FC236}">
                    <a16:creationId xmlns:a16="http://schemas.microsoft.com/office/drawing/2014/main" id="{00484474-692D-4BD6-A999-903642CBAE77}"/>
                  </a:ext>
                </a:extLst>
              </p:cNvPr>
              <p:cNvSpPr>
                <a:spLocks noChangeShapeType="1"/>
              </p:cNvSpPr>
              <p:nvPr/>
            </p:nvSpPr>
            <p:spPr bwMode="auto">
              <a:xfrm>
                <a:off x="372" y="206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97">
                <a:extLst>
                  <a:ext uri="{FF2B5EF4-FFF2-40B4-BE49-F238E27FC236}">
                    <a16:creationId xmlns:a16="http://schemas.microsoft.com/office/drawing/2014/main" id="{170B8881-9D6F-4E2F-A8BA-011F6512252D}"/>
                  </a:ext>
                </a:extLst>
              </p:cNvPr>
              <p:cNvSpPr>
                <a:spLocks noChangeShapeType="1"/>
              </p:cNvSpPr>
              <p:nvPr/>
            </p:nvSpPr>
            <p:spPr bwMode="auto">
              <a:xfrm>
                <a:off x="372" y="177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99">
                <a:extLst>
                  <a:ext uri="{FF2B5EF4-FFF2-40B4-BE49-F238E27FC236}">
                    <a16:creationId xmlns:a16="http://schemas.microsoft.com/office/drawing/2014/main" id="{3D9B5727-1FF1-4F81-A939-62A57291C276}"/>
                  </a:ext>
                </a:extLst>
              </p:cNvPr>
              <p:cNvSpPr>
                <a:spLocks noChangeShapeType="1"/>
              </p:cNvSpPr>
              <p:nvPr/>
            </p:nvSpPr>
            <p:spPr bwMode="auto">
              <a:xfrm>
                <a:off x="372" y="148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92" name="Freeform 113">
              <a:extLst>
                <a:ext uri="{FF2B5EF4-FFF2-40B4-BE49-F238E27FC236}">
                  <a16:creationId xmlns:a16="http://schemas.microsoft.com/office/drawing/2014/main" id="{C165E2CB-94A5-476C-8E75-BC7D227C3507}"/>
                </a:ext>
              </a:extLst>
            </p:cNvPr>
            <p:cNvSpPr>
              <a:spLocks/>
            </p:cNvSpPr>
            <p:nvPr/>
          </p:nvSpPr>
          <p:spPr bwMode="auto">
            <a:xfrm>
              <a:off x="1409045" y="3266841"/>
              <a:ext cx="6608763" cy="1804987"/>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8677" name="Object 6">
            <a:extLst>
              <a:ext uri="{FF2B5EF4-FFF2-40B4-BE49-F238E27FC236}">
                <a16:creationId xmlns:a16="http://schemas.microsoft.com/office/drawing/2014/main" id="{F12EA24A-8BA5-4F99-8F44-0C017D5B68C5}"/>
              </a:ext>
            </a:extLst>
          </p:cNvPr>
          <p:cNvGraphicFramePr>
            <a:graphicFrameLocks noChangeAspect="1"/>
          </p:cNvGraphicFramePr>
          <p:nvPr>
            <p:extLst>
              <p:ext uri="{D42A27DB-BD31-4B8C-83A1-F6EECF244321}">
                <p14:modId xmlns:p14="http://schemas.microsoft.com/office/powerpoint/2010/main" val="3433699210"/>
              </p:ext>
            </p:extLst>
          </p:nvPr>
        </p:nvGraphicFramePr>
        <p:xfrm>
          <a:off x="2964679" y="6137548"/>
          <a:ext cx="577850" cy="311150"/>
        </p:xfrm>
        <a:graphic>
          <a:graphicData uri="http://schemas.openxmlformats.org/presentationml/2006/ole">
            <mc:AlternateContent xmlns:mc="http://schemas.openxmlformats.org/markup-compatibility/2006">
              <mc:Choice xmlns:v="urn:schemas-microsoft-com:vml" Requires="v">
                <p:oleObj name="Equation" r:id="rId4" imgW="329914" imgH="177646" progId="Equation.DSMT4">
                  <p:embed/>
                </p:oleObj>
              </mc:Choice>
              <mc:Fallback>
                <p:oleObj name="Equation" r:id="rId4" imgW="329914" imgH="177646" progId="Equation.DSMT4">
                  <p:embed/>
                  <p:pic>
                    <p:nvPicPr>
                      <p:cNvPr id="28677" name="Object 6">
                        <a:extLst>
                          <a:ext uri="{FF2B5EF4-FFF2-40B4-BE49-F238E27FC236}">
                            <a16:creationId xmlns:a16="http://schemas.microsoft.com/office/drawing/2014/main" id="{F12EA24A-8BA5-4F99-8F44-0C017D5B6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679" y="6137548"/>
                        <a:ext cx="577850"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7" name="Straight Connector 156">
            <a:extLst>
              <a:ext uri="{FF2B5EF4-FFF2-40B4-BE49-F238E27FC236}">
                <a16:creationId xmlns:a16="http://schemas.microsoft.com/office/drawing/2014/main" id="{CB999F5D-262F-41DF-A2A4-2CD08F5660B5}"/>
              </a:ext>
            </a:extLst>
          </p:cNvPr>
          <p:cNvCxnSpPr>
            <a:cxnSpLocks/>
          </p:cNvCxnSpPr>
          <p:nvPr/>
        </p:nvCxnSpPr>
        <p:spPr>
          <a:xfrm flipV="1">
            <a:off x="3291704" y="5131074"/>
            <a:ext cx="0" cy="1006475"/>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28679" name="Object 7">
            <a:extLst>
              <a:ext uri="{FF2B5EF4-FFF2-40B4-BE49-F238E27FC236}">
                <a16:creationId xmlns:a16="http://schemas.microsoft.com/office/drawing/2014/main" id="{CE2246B6-1D1C-47F6-A363-2B150D539D8D}"/>
              </a:ext>
            </a:extLst>
          </p:cNvPr>
          <p:cNvGraphicFramePr>
            <a:graphicFrameLocks noChangeAspect="1"/>
          </p:cNvGraphicFramePr>
          <p:nvPr>
            <p:extLst>
              <p:ext uri="{D42A27DB-BD31-4B8C-83A1-F6EECF244321}">
                <p14:modId xmlns:p14="http://schemas.microsoft.com/office/powerpoint/2010/main" val="752903051"/>
              </p:ext>
            </p:extLst>
          </p:nvPr>
        </p:nvGraphicFramePr>
        <p:xfrm>
          <a:off x="6509566" y="6120086"/>
          <a:ext cx="977900" cy="355600"/>
        </p:xfrm>
        <a:graphic>
          <a:graphicData uri="http://schemas.openxmlformats.org/presentationml/2006/ole">
            <mc:AlternateContent xmlns:mc="http://schemas.openxmlformats.org/markup-compatibility/2006">
              <mc:Choice xmlns:v="urn:schemas-microsoft-com:vml" Requires="v">
                <p:oleObj name="Equation" r:id="rId6" imgW="558558" imgH="203112" progId="Equation.DSMT4">
                  <p:embed/>
                </p:oleObj>
              </mc:Choice>
              <mc:Fallback>
                <p:oleObj name="Equation" r:id="rId6" imgW="558558" imgH="203112" progId="Equation.DSMT4">
                  <p:embed/>
                  <p:pic>
                    <p:nvPicPr>
                      <p:cNvPr id="28679" name="Object 7">
                        <a:extLst>
                          <a:ext uri="{FF2B5EF4-FFF2-40B4-BE49-F238E27FC236}">
                            <a16:creationId xmlns:a16="http://schemas.microsoft.com/office/drawing/2014/main" id="{CE2246B6-1D1C-47F6-A363-2B150D539D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9566" y="6120086"/>
                        <a:ext cx="977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9" name="Straight Connector 158">
            <a:extLst>
              <a:ext uri="{FF2B5EF4-FFF2-40B4-BE49-F238E27FC236}">
                <a16:creationId xmlns:a16="http://schemas.microsoft.com/office/drawing/2014/main" id="{3878871C-A343-4739-A6FF-0A9E406B8DAC}"/>
              </a:ext>
            </a:extLst>
          </p:cNvPr>
          <p:cNvCxnSpPr/>
          <p:nvPr/>
        </p:nvCxnSpPr>
        <p:spPr>
          <a:xfrm rot="16200000" flipV="1">
            <a:off x="7019948" y="5981180"/>
            <a:ext cx="244475" cy="1588"/>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28681" name="Object 8">
            <a:extLst>
              <a:ext uri="{FF2B5EF4-FFF2-40B4-BE49-F238E27FC236}">
                <a16:creationId xmlns:a16="http://schemas.microsoft.com/office/drawing/2014/main" id="{C34E8533-5A35-4ECC-954F-355727D148CD}"/>
              </a:ext>
            </a:extLst>
          </p:cNvPr>
          <p:cNvGraphicFramePr>
            <a:graphicFrameLocks noChangeAspect="1"/>
          </p:cNvGraphicFramePr>
          <p:nvPr>
            <p:extLst>
              <p:ext uri="{D42A27DB-BD31-4B8C-83A1-F6EECF244321}">
                <p14:modId xmlns:p14="http://schemas.microsoft.com/office/powerpoint/2010/main" val="373642301"/>
              </p:ext>
            </p:extLst>
          </p:nvPr>
        </p:nvGraphicFramePr>
        <p:xfrm>
          <a:off x="8263754" y="6093098"/>
          <a:ext cx="577850" cy="311150"/>
        </p:xfrm>
        <a:graphic>
          <a:graphicData uri="http://schemas.openxmlformats.org/presentationml/2006/ole">
            <mc:AlternateContent xmlns:mc="http://schemas.openxmlformats.org/markup-compatibility/2006">
              <mc:Choice xmlns:v="urn:schemas-microsoft-com:vml" Requires="v">
                <p:oleObj name="Equation" r:id="rId8" imgW="329914" imgH="177646" progId="Equation.DSMT4">
                  <p:embed/>
                </p:oleObj>
              </mc:Choice>
              <mc:Fallback>
                <p:oleObj name="Equation" r:id="rId8" imgW="329914" imgH="177646" progId="Equation.DSMT4">
                  <p:embed/>
                  <p:pic>
                    <p:nvPicPr>
                      <p:cNvPr id="28681" name="Object 8">
                        <a:extLst>
                          <a:ext uri="{FF2B5EF4-FFF2-40B4-BE49-F238E27FC236}">
                            <a16:creationId xmlns:a16="http://schemas.microsoft.com/office/drawing/2014/main" id="{C34E8533-5A35-4ECC-954F-355727D148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3754" y="6093098"/>
                        <a:ext cx="577850"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3" name="Straight Connector 162">
            <a:extLst>
              <a:ext uri="{FF2B5EF4-FFF2-40B4-BE49-F238E27FC236}">
                <a16:creationId xmlns:a16="http://schemas.microsoft.com/office/drawing/2014/main" id="{85EEDFCB-A00A-48B0-BF2F-31F8D765E752}"/>
              </a:ext>
            </a:extLst>
          </p:cNvPr>
          <p:cNvCxnSpPr/>
          <p:nvPr/>
        </p:nvCxnSpPr>
        <p:spPr>
          <a:xfrm rot="5400000" flipH="1">
            <a:off x="8171679" y="5723211"/>
            <a:ext cx="7207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6EF212C-B4A5-426D-848F-CAB8AC13E692}"/>
              </a:ext>
            </a:extLst>
          </p:cNvPr>
          <p:cNvSpPr>
            <a:spLocks noGrp="1"/>
          </p:cNvSpPr>
          <p:nvPr>
            <p:ph type="title"/>
          </p:nvPr>
        </p:nvSpPr>
        <p:spPr>
          <a:xfrm>
            <a:off x="450186" y="188278"/>
            <a:ext cx="8610600" cy="476250"/>
          </a:xfrm>
        </p:spPr>
        <p:txBody>
          <a:bodyPr>
            <a:normAutofit fontScale="90000"/>
          </a:bodyPr>
          <a:lstStyle/>
          <a:p>
            <a:pPr>
              <a:defRPr/>
            </a:pPr>
            <a:r>
              <a:rPr lang="en-CA" dirty="0"/>
              <a:t>Inv-Norm(Area) = z-score</a:t>
            </a:r>
          </a:p>
        </p:txBody>
      </p:sp>
      <p:sp>
        <p:nvSpPr>
          <p:cNvPr id="28684" name="Content Placeholder 2">
            <a:extLst>
              <a:ext uri="{FF2B5EF4-FFF2-40B4-BE49-F238E27FC236}">
                <a16:creationId xmlns:a16="http://schemas.microsoft.com/office/drawing/2014/main" id="{F37432E4-8158-41E0-9B3D-0274F52052BC}"/>
              </a:ext>
            </a:extLst>
          </p:cNvPr>
          <p:cNvSpPr>
            <a:spLocks noGrp="1"/>
          </p:cNvSpPr>
          <p:nvPr>
            <p:ph sz="quarter" idx="1"/>
          </p:nvPr>
        </p:nvSpPr>
        <p:spPr>
          <a:xfrm>
            <a:off x="420672" y="1477782"/>
            <a:ext cx="10464800" cy="1720850"/>
          </a:xfrm>
        </p:spPr>
        <p:txBody>
          <a:bodyPr/>
          <a:lstStyle/>
          <a:p>
            <a:r>
              <a:rPr lang="en-CA" altLang="en-US" sz="2200" dirty="0"/>
              <a:t>Another useful function on your Ti-83 is finding the z-score when you are given the area</a:t>
            </a:r>
          </a:p>
          <a:p>
            <a:r>
              <a:rPr lang="en-CA" altLang="en-US" sz="2200" dirty="0"/>
              <a:t>Use Inverse Normal (Area), the corresponding </a:t>
            </a:r>
            <a:br>
              <a:rPr lang="en-CA" altLang="en-US" sz="2200" dirty="0"/>
            </a:br>
            <a:r>
              <a:rPr lang="en-CA" altLang="en-US" sz="2200" dirty="0"/>
              <a:t>z-score will be given</a:t>
            </a:r>
          </a:p>
        </p:txBody>
      </p:sp>
      <p:pic>
        <p:nvPicPr>
          <p:cNvPr id="28685" name="Picture 3">
            <a:extLst>
              <a:ext uri="{FF2B5EF4-FFF2-40B4-BE49-F238E27FC236}">
                <a16:creationId xmlns:a16="http://schemas.microsoft.com/office/drawing/2014/main" id="{CE0AAAAD-28BE-491D-9823-CF549BD387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8305" y="2740299"/>
            <a:ext cx="18383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4">
            <a:extLst>
              <a:ext uri="{FF2B5EF4-FFF2-40B4-BE49-F238E27FC236}">
                <a16:creationId xmlns:a16="http://schemas.microsoft.com/office/drawing/2014/main" id="{3D364828-CE1E-4B39-B09D-9DBA1ABC3E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0666" y="2759348"/>
            <a:ext cx="23764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164">
            <a:extLst>
              <a:ext uri="{FF2B5EF4-FFF2-40B4-BE49-F238E27FC236}">
                <a16:creationId xmlns:a16="http://schemas.microsoft.com/office/drawing/2014/main" id="{07A0C1AD-C299-4416-8458-67F86DBB6541}"/>
              </a:ext>
            </a:extLst>
          </p:cNvPr>
          <p:cNvSpPr txBox="1">
            <a:spLocks noChangeArrowheads="1"/>
          </p:cNvSpPr>
          <p:nvPr/>
        </p:nvSpPr>
        <p:spPr bwMode="auto">
          <a:xfrm>
            <a:off x="7257280" y="3618186"/>
            <a:ext cx="3449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IF the area to the left is 90%, </a:t>
            </a:r>
            <a:br>
              <a:rPr lang="en-CA" altLang="en-US">
                <a:solidFill>
                  <a:srgbClr val="FF0000"/>
                </a:solidFill>
              </a:rPr>
            </a:br>
            <a:r>
              <a:rPr lang="en-CA" altLang="en-US">
                <a:solidFill>
                  <a:srgbClr val="FF0000"/>
                </a:solidFill>
              </a:rPr>
              <a:t>the z-score value is 1.2815515</a:t>
            </a:r>
          </a:p>
        </p:txBody>
      </p:sp>
      <p:sp>
        <p:nvSpPr>
          <p:cNvPr id="166" name="Title 1">
            <a:extLst>
              <a:ext uri="{FF2B5EF4-FFF2-40B4-BE49-F238E27FC236}">
                <a16:creationId xmlns:a16="http://schemas.microsoft.com/office/drawing/2014/main" id="{DAB17315-88F3-4FBC-8859-7AFBF4A6D310}"/>
              </a:ext>
            </a:extLst>
          </p:cNvPr>
          <p:cNvSpPr txBox="1">
            <a:spLocks/>
          </p:cNvSpPr>
          <p:nvPr/>
        </p:nvSpPr>
        <p:spPr>
          <a:xfrm>
            <a:off x="1735954" y="4119837"/>
            <a:ext cx="7467600" cy="530225"/>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CA" sz="2400" dirty="0"/>
              <a:t>Practice: Find the Z-score given the area:</a:t>
            </a:r>
          </a:p>
        </p:txBody>
      </p:sp>
      <p:sp>
        <p:nvSpPr>
          <p:cNvPr id="7" name="Freeform: Shape 6">
            <a:extLst>
              <a:ext uri="{FF2B5EF4-FFF2-40B4-BE49-F238E27FC236}">
                <a16:creationId xmlns:a16="http://schemas.microsoft.com/office/drawing/2014/main" id="{271BDE48-8B14-42A7-80E2-00FF19D24FAE}"/>
              </a:ext>
            </a:extLst>
          </p:cNvPr>
          <p:cNvSpPr/>
          <p:nvPr/>
        </p:nvSpPr>
        <p:spPr>
          <a:xfrm>
            <a:off x="2161405" y="5216798"/>
            <a:ext cx="1106487" cy="827088"/>
          </a:xfrm>
          <a:custGeom>
            <a:avLst/>
            <a:gdLst>
              <a:gd name="connsiteX0" fmla="*/ 1107912 w 1107912"/>
              <a:gd name="connsiteY0" fmla="*/ 0 h 827213"/>
              <a:gd name="connsiteX1" fmla="*/ 1103659 w 1107912"/>
              <a:gd name="connsiteY1" fmla="*/ 827213 h 827213"/>
              <a:gd name="connsiteX2" fmla="*/ 0 w 1107912"/>
              <a:gd name="connsiteY2" fmla="*/ 820833 h 827213"/>
              <a:gd name="connsiteX3" fmla="*/ 244548 w 1107912"/>
              <a:gd name="connsiteY3" fmla="*/ 767670 h 827213"/>
              <a:gd name="connsiteX4" fmla="*/ 276446 w 1107912"/>
              <a:gd name="connsiteY4" fmla="*/ 761291 h 827213"/>
              <a:gd name="connsiteX5" fmla="*/ 301964 w 1107912"/>
              <a:gd name="connsiteY5" fmla="*/ 754911 h 827213"/>
              <a:gd name="connsiteX6" fmla="*/ 314723 w 1107912"/>
              <a:gd name="connsiteY6" fmla="*/ 746405 h 827213"/>
              <a:gd name="connsiteX7" fmla="*/ 323229 w 1107912"/>
              <a:gd name="connsiteY7" fmla="*/ 742152 h 827213"/>
              <a:gd name="connsiteX8" fmla="*/ 329609 w 1107912"/>
              <a:gd name="connsiteY8" fmla="*/ 735773 h 827213"/>
              <a:gd name="connsiteX9" fmla="*/ 333862 w 1107912"/>
              <a:gd name="connsiteY9" fmla="*/ 729393 h 827213"/>
              <a:gd name="connsiteX10" fmla="*/ 340241 w 1107912"/>
              <a:gd name="connsiteY10" fmla="*/ 727267 h 827213"/>
              <a:gd name="connsiteX11" fmla="*/ 350874 w 1107912"/>
              <a:gd name="connsiteY11" fmla="*/ 718760 h 827213"/>
              <a:gd name="connsiteX12" fmla="*/ 359380 w 1107912"/>
              <a:gd name="connsiteY12" fmla="*/ 716634 h 827213"/>
              <a:gd name="connsiteX13" fmla="*/ 365760 w 1107912"/>
              <a:gd name="connsiteY13" fmla="*/ 708128 h 827213"/>
              <a:gd name="connsiteX14" fmla="*/ 372139 w 1107912"/>
              <a:gd name="connsiteY14" fmla="*/ 703875 h 827213"/>
              <a:gd name="connsiteX15" fmla="*/ 391278 w 1107912"/>
              <a:gd name="connsiteY15" fmla="*/ 691116 h 827213"/>
              <a:gd name="connsiteX16" fmla="*/ 397657 w 1107912"/>
              <a:gd name="connsiteY16" fmla="*/ 684736 h 827213"/>
              <a:gd name="connsiteX17" fmla="*/ 404037 w 1107912"/>
              <a:gd name="connsiteY17" fmla="*/ 676230 h 827213"/>
              <a:gd name="connsiteX18" fmla="*/ 412543 w 1107912"/>
              <a:gd name="connsiteY18" fmla="*/ 674104 h 827213"/>
              <a:gd name="connsiteX19" fmla="*/ 425302 w 1107912"/>
              <a:gd name="connsiteY19" fmla="*/ 669851 h 827213"/>
              <a:gd name="connsiteX20" fmla="*/ 438061 w 1107912"/>
              <a:gd name="connsiteY20" fmla="*/ 661345 h 827213"/>
              <a:gd name="connsiteX21" fmla="*/ 444441 w 1107912"/>
              <a:gd name="connsiteY21" fmla="*/ 654965 h 827213"/>
              <a:gd name="connsiteX22" fmla="*/ 461453 w 1107912"/>
              <a:gd name="connsiteY22" fmla="*/ 654965 h 827213"/>
              <a:gd name="connsiteX23" fmla="*/ 461453 w 1107912"/>
              <a:gd name="connsiteY23" fmla="*/ 654965 h 827213"/>
              <a:gd name="connsiteX24" fmla="*/ 652839 w 1107912"/>
              <a:gd name="connsiteY24" fmla="*/ 491224 h 827213"/>
              <a:gd name="connsiteX25" fmla="*/ 988827 w 1107912"/>
              <a:gd name="connsiteY25" fmla="*/ 123337 h 827213"/>
              <a:gd name="connsiteX26" fmla="*/ 999460 w 1107912"/>
              <a:gd name="connsiteY26" fmla="*/ 108452 h 827213"/>
              <a:gd name="connsiteX27" fmla="*/ 1001587 w 1107912"/>
              <a:gd name="connsiteY27" fmla="*/ 102072 h 827213"/>
              <a:gd name="connsiteX28" fmla="*/ 1020725 w 1107912"/>
              <a:gd name="connsiteY28" fmla="*/ 80807 h 827213"/>
              <a:gd name="connsiteX29" fmla="*/ 1041990 w 1107912"/>
              <a:gd name="connsiteY29" fmla="*/ 68048 h 827213"/>
              <a:gd name="connsiteX30" fmla="*/ 1046243 w 1107912"/>
              <a:gd name="connsiteY30" fmla="*/ 61668 h 827213"/>
              <a:gd name="connsiteX31" fmla="*/ 1052623 w 1107912"/>
              <a:gd name="connsiteY31" fmla="*/ 59542 h 827213"/>
              <a:gd name="connsiteX32" fmla="*/ 1065382 w 1107912"/>
              <a:gd name="connsiteY32" fmla="*/ 53162 h 827213"/>
              <a:gd name="connsiteX33" fmla="*/ 1078141 w 1107912"/>
              <a:gd name="connsiteY33" fmla="*/ 42530 h 827213"/>
              <a:gd name="connsiteX34" fmla="*/ 1088774 w 1107912"/>
              <a:gd name="connsiteY34" fmla="*/ 34024 h 827213"/>
              <a:gd name="connsiteX35" fmla="*/ 1095153 w 1107912"/>
              <a:gd name="connsiteY35" fmla="*/ 27644 h 827213"/>
              <a:gd name="connsiteX36" fmla="*/ 1107912 w 1107912"/>
              <a:gd name="connsiteY36" fmla="*/ 0 h 82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7912" h="827213">
                <a:moveTo>
                  <a:pt x="1107912" y="0"/>
                </a:moveTo>
                <a:cubicBezTo>
                  <a:pt x="1106494" y="275738"/>
                  <a:pt x="1105077" y="551475"/>
                  <a:pt x="1103659" y="827213"/>
                </a:cubicBezTo>
                <a:lnTo>
                  <a:pt x="0" y="820833"/>
                </a:lnTo>
                <a:lnTo>
                  <a:pt x="244548" y="767670"/>
                </a:lnTo>
                <a:cubicBezTo>
                  <a:pt x="255181" y="765544"/>
                  <a:pt x="266378" y="765318"/>
                  <a:pt x="276446" y="761291"/>
                </a:cubicBezTo>
                <a:cubicBezTo>
                  <a:pt x="291733" y="755177"/>
                  <a:pt x="283300" y="757578"/>
                  <a:pt x="301964" y="754911"/>
                </a:cubicBezTo>
                <a:cubicBezTo>
                  <a:pt x="306217" y="752076"/>
                  <a:pt x="310151" y="748691"/>
                  <a:pt x="314723" y="746405"/>
                </a:cubicBezTo>
                <a:cubicBezTo>
                  <a:pt x="317558" y="744987"/>
                  <a:pt x="320649" y="743994"/>
                  <a:pt x="323229" y="742152"/>
                </a:cubicBezTo>
                <a:cubicBezTo>
                  <a:pt x="325676" y="740404"/>
                  <a:pt x="327684" y="738083"/>
                  <a:pt x="329609" y="735773"/>
                </a:cubicBezTo>
                <a:cubicBezTo>
                  <a:pt x="331245" y="733810"/>
                  <a:pt x="331866" y="730990"/>
                  <a:pt x="333862" y="729393"/>
                </a:cubicBezTo>
                <a:cubicBezTo>
                  <a:pt x="335612" y="727993"/>
                  <a:pt x="338115" y="727976"/>
                  <a:pt x="340241" y="727267"/>
                </a:cubicBezTo>
                <a:cubicBezTo>
                  <a:pt x="343785" y="724431"/>
                  <a:pt x="346906" y="720964"/>
                  <a:pt x="350874" y="718760"/>
                </a:cubicBezTo>
                <a:cubicBezTo>
                  <a:pt x="353429" y="717341"/>
                  <a:pt x="357002" y="718333"/>
                  <a:pt x="359380" y="716634"/>
                </a:cubicBezTo>
                <a:cubicBezTo>
                  <a:pt x="362264" y="714574"/>
                  <a:pt x="363254" y="710634"/>
                  <a:pt x="365760" y="708128"/>
                </a:cubicBezTo>
                <a:cubicBezTo>
                  <a:pt x="367567" y="706321"/>
                  <a:pt x="370095" y="705408"/>
                  <a:pt x="372139" y="703875"/>
                </a:cubicBezTo>
                <a:cubicBezTo>
                  <a:pt x="387867" y="692079"/>
                  <a:pt x="376883" y="698314"/>
                  <a:pt x="391278" y="691116"/>
                </a:cubicBezTo>
                <a:cubicBezTo>
                  <a:pt x="393404" y="688989"/>
                  <a:pt x="395700" y="687019"/>
                  <a:pt x="397657" y="684736"/>
                </a:cubicBezTo>
                <a:cubicBezTo>
                  <a:pt x="399964" y="682045"/>
                  <a:pt x="401153" y="678290"/>
                  <a:pt x="404037" y="676230"/>
                </a:cubicBezTo>
                <a:cubicBezTo>
                  <a:pt x="406415" y="674531"/>
                  <a:pt x="409744" y="674944"/>
                  <a:pt x="412543" y="674104"/>
                </a:cubicBezTo>
                <a:cubicBezTo>
                  <a:pt x="416837" y="672816"/>
                  <a:pt x="425302" y="669851"/>
                  <a:pt x="425302" y="669851"/>
                </a:cubicBezTo>
                <a:cubicBezTo>
                  <a:pt x="445647" y="649503"/>
                  <a:pt x="419599" y="673652"/>
                  <a:pt x="438061" y="661345"/>
                </a:cubicBezTo>
                <a:cubicBezTo>
                  <a:pt x="440564" y="659677"/>
                  <a:pt x="441539" y="655756"/>
                  <a:pt x="444441" y="654965"/>
                </a:cubicBezTo>
                <a:cubicBezTo>
                  <a:pt x="449912" y="653473"/>
                  <a:pt x="455782" y="654965"/>
                  <a:pt x="461453" y="654965"/>
                </a:cubicBezTo>
                <a:lnTo>
                  <a:pt x="461453" y="654965"/>
                </a:lnTo>
                <a:lnTo>
                  <a:pt x="652839" y="491224"/>
                </a:lnTo>
                <a:lnTo>
                  <a:pt x="988827" y="123337"/>
                </a:lnTo>
                <a:cubicBezTo>
                  <a:pt x="992371" y="118375"/>
                  <a:pt x="996323" y="113681"/>
                  <a:pt x="999460" y="108452"/>
                </a:cubicBezTo>
                <a:cubicBezTo>
                  <a:pt x="1000613" y="106530"/>
                  <a:pt x="1000220" y="103849"/>
                  <a:pt x="1001587" y="102072"/>
                </a:cubicBezTo>
                <a:cubicBezTo>
                  <a:pt x="1007401" y="94513"/>
                  <a:pt x="1013431" y="86950"/>
                  <a:pt x="1020725" y="80807"/>
                </a:cubicBezTo>
                <a:cubicBezTo>
                  <a:pt x="1027048" y="75482"/>
                  <a:pt x="1041990" y="68048"/>
                  <a:pt x="1041990" y="68048"/>
                </a:cubicBezTo>
                <a:cubicBezTo>
                  <a:pt x="1043408" y="65921"/>
                  <a:pt x="1044247" y="63265"/>
                  <a:pt x="1046243" y="61668"/>
                </a:cubicBezTo>
                <a:cubicBezTo>
                  <a:pt x="1047993" y="60268"/>
                  <a:pt x="1050618" y="60544"/>
                  <a:pt x="1052623" y="59542"/>
                </a:cubicBezTo>
                <a:cubicBezTo>
                  <a:pt x="1069120" y="51294"/>
                  <a:pt x="1049338" y="58511"/>
                  <a:pt x="1065382" y="53162"/>
                </a:cubicBezTo>
                <a:cubicBezTo>
                  <a:pt x="1075745" y="37619"/>
                  <a:pt x="1061951" y="56022"/>
                  <a:pt x="1078141" y="42530"/>
                </a:cubicBezTo>
                <a:cubicBezTo>
                  <a:pt x="1090965" y="31843"/>
                  <a:pt x="1073543" y="39099"/>
                  <a:pt x="1088774" y="34024"/>
                </a:cubicBezTo>
                <a:cubicBezTo>
                  <a:pt x="1090900" y="31897"/>
                  <a:pt x="1093228" y="29954"/>
                  <a:pt x="1095153" y="27644"/>
                </a:cubicBezTo>
                <a:cubicBezTo>
                  <a:pt x="1096789" y="25681"/>
                  <a:pt x="1099406" y="21265"/>
                  <a:pt x="1107912" y="0"/>
                </a:cubicBez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Freeform: Shape 7">
            <a:extLst>
              <a:ext uri="{FF2B5EF4-FFF2-40B4-BE49-F238E27FC236}">
                <a16:creationId xmlns:a16="http://schemas.microsoft.com/office/drawing/2014/main" id="{5F32AF4B-6594-4E35-96BA-301D568EA9BF}"/>
              </a:ext>
            </a:extLst>
          </p:cNvPr>
          <p:cNvSpPr/>
          <p:nvPr/>
        </p:nvSpPr>
        <p:spPr>
          <a:xfrm>
            <a:off x="7163617" y="5088211"/>
            <a:ext cx="1376363" cy="944562"/>
          </a:xfrm>
          <a:custGeom>
            <a:avLst/>
            <a:gdLst>
              <a:gd name="connsiteX0" fmla="*/ 0 w 1377250"/>
              <a:gd name="connsiteY0" fmla="*/ 769431 h 944897"/>
              <a:gd name="connsiteX1" fmla="*/ 2471 w 1377250"/>
              <a:gd name="connsiteY1" fmla="*/ 944897 h 944897"/>
              <a:gd name="connsiteX2" fmla="*/ 1346886 w 1377250"/>
              <a:gd name="connsiteY2" fmla="*/ 944897 h 944897"/>
              <a:gd name="connsiteX3" fmla="*/ 1337001 w 1377250"/>
              <a:gd name="connsiteY3" fmla="*/ 722475 h 944897"/>
              <a:gd name="connsiteX4" fmla="*/ 1332058 w 1377250"/>
              <a:gd name="connsiteY4" fmla="*/ 705176 h 944897"/>
              <a:gd name="connsiteX5" fmla="*/ 1329587 w 1377250"/>
              <a:gd name="connsiteY5" fmla="*/ 695291 h 944897"/>
              <a:gd name="connsiteX6" fmla="*/ 1322173 w 1377250"/>
              <a:gd name="connsiteY6" fmla="*/ 645863 h 944897"/>
              <a:gd name="connsiteX7" fmla="*/ 1327115 w 1377250"/>
              <a:gd name="connsiteY7" fmla="*/ 383900 h 944897"/>
              <a:gd name="connsiteX8" fmla="*/ 1322173 w 1377250"/>
              <a:gd name="connsiteY8" fmla="*/ 336945 h 944897"/>
              <a:gd name="connsiteX9" fmla="*/ 1327115 w 1377250"/>
              <a:gd name="connsiteY9" fmla="*/ 299874 h 944897"/>
              <a:gd name="connsiteX10" fmla="*/ 1332058 w 1377250"/>
              <a:gd name="connsiteY10" fmla="*/ 287518 h 944897"/>
              <a:gd name="connsiteX11" fmla="*/ 1334529 w 1377250"/>
              <a:gd name="connsiteY11" fmla="*/ 257861 h 944897"/>
              <a:gd name="connsiteX12" fmla="*/ 1346886 w 1377250"/>
              <a:gd name="connsiteY12" fmla="*/ 262804 h 944897"/>
              <a:gd name="connsiteX13" fmla="*/ 1356772 w 1377250"/>
              <a:gd name="connsiteY13" fmla="*/ 265275 h 944897"/>
              <a:gd name="connsiteX14" fmla="*/ 1344415 w 1377250"/>
              <a:gd name="connsiteY14" fmla="*/ 327059 h 944897"/>
              <a:gd name="connsiteX15" fmla="*/ 1339472 w 1377250"/>
              <a:gd name="connsiteY15" fmla="*/ 366601 h 944897"/>
              <a:gd name="connsiteX16" fmla="*/ 1344415 w 1377250"/>
              <a:gd name="connsiteY16" fmla="*/ 465455 h 944897"/>
              <a:gd name="connsiteX17" fmla="*/ 1346886 w 1377250"/>
              <a:gd name="connsiteY17" fmla="*/ 495111 h 944897"/>
              <a:gd name="connsiteX18" fmla="*/ 1351829 w 1377250"/>
              <a:gd name="connsiteY18" fmla="*/ 522296 h 944897"/>
              <a:gd name="connsiteX19" fmla="*/ 1359243 w 1377250"/>
              <a:gd name="connsiteY19" fmla="*/ 571723 h 944897"/>
              <a:gd name="connsiteX20" fmla="*/ 1361714 w 1377250"/>
              <a:gd name="connsiteY20" fmla="*/ 586551 h 944897"/>
              <a:gd name="connsiteX21" fmla="*/ 1366657 w 1377250"/>
              <a:gd name="connsiteY21" fmla="*/ 603851 h 944897"/>
              <a:gd name="connsiteX22" fmla="*/ 1374071 w 1377250"/>
              <a:gd name="connsiteY22" fmla="*/ 648335 h 944897"/>
              <a:gd name="connsiteX23" fmla="*/ 1374071 w 1377250"/>
              <a:gd name="connsiteY23" fmla="*/ 757074 h 944897"/>
              <a:gd name="connsiteX24" fmla="*/ 1361714 w 1377250"/>
              <a:gd name="connsiteY24" fmla="*/ 754603 h 944897"/>
              <a:gd name="connsiteX25" fmla="*/ 1351829 w 1377250"/>
              <a:gd name="connsiteY25" fmla="*/ 729889 h 944897"/>
              <a:gd name="connsiteX26" fmla="*/ 1349358 w 1377250"/>
              <a:gd name="connsiteY26" fmla="*/ 717533 h 944897"/>
              <a:gd name="connsiteX27" fmla="*/ 1344415 w 1377250"/>
              <a:gd name="connsiteY27" fmla="*/ 682934 h 944897"/>
              <a:gd name="connsiteX28" fmla="*/ 1339472 w 1377250"/>
              <a:gd name="connsiteY28" fmla="*/ 645863 h 944897"/>
              <a:gd name="connsiteX29" fmla="*/ 1322173 w 1377250"/>
              <a:gd name="connsiteY29" fmla="*/ 571723 h 944897"/>
              <a:gd name="connsiteX30" fmla="*/ 1312287 w 1377250"/>
              <a:gd name="connsiteY30" fmla="*/ 537124 h 944897"/>
              <a:gd name="connsiteX31" fmla="*/ 1317230 w 1377250"/>
              <a:gd name="connsiteY31" fmla="*/ 465455 h 944897"/>
              <a:gd name="connsiteX32" fmla="*/ 1324644 w 1377250"/>
              <a:gd name="connsiteY32" fmla="*/ 443213 h 944897"/>
              <a:gd name="connsiteX33" fmla="*/ 1327115 w 1377250"/>
              <a:gd name="connsiteY33" fmla="*/ 435799 h 944897"/>
              <a:gd name="connsiteX34" fmla="*/ 1334529 w 1377250"/>
              <a:gd name="connsiteY34" fmla="*/ 420971 h 944897"/>
              <a:gd name="connsiteX35" fmla="*/ 1337001 w 1377250"/>
              <a:gd name="connsiteY35" fmla="*/ 406142 h 944897"/>
              <a:gd name="connsiteX36" fmla="*/ 1339472 w 1377250"/>
              <a:gd name="connsiteY36" fmla="*/ 398728 h 944897"/>
              <a:gd name="connsiteX37" fmla="*/ 1337001 w 1377250"/>
              <a:gd name="connsiteY37" fmla="*/ 369072 h 944897"/>
              <a:gd name="connsiteX38" fmla="*/ 1334529 w 1377250"/>
              <a:gd name="connsiteY38" fmla="*/ 255390 h 944897"/>
              <a:gd name="connsiteX39" fmla="*/ 1334529 w 1377250"/>
              <a:gd name="connsiteY39" fmla="*/ 255390 h 944897"/>
              <a:gd name="connsiteX40" fmla="*/ 1166478 w 1377250"/>
              <a:gd name="connsiteY40" fmla="*/ 92281 h 944897"/>
              <a:gd name="connsiteX41" fmla="*/ 1005840 w 1377250"/>
              <a:gd name="connsiteY41" fmla="*/ 3312 h 944897"/>
              <a:gd name="connsiteX42" fmla="*/ 860030 w 1377250"/>
              <a:gd name="connsiteY42" fmla="*/ 3312 h 944897"/>
              <a:gd name="connsiteX43" fmla="*/ 857559 w 1377250"/>
              <a:gd name="connsiteY43" fmla="*/ 10726 h 944897"/>
              <a:gd name="connsiteX44" fmla="*/ 847673 w 1377250"/>
              <a:gd name="connsiteY44" fmla="*/ 13198 h 944897"/>
              <a:gd name="connsiteX45" fmla="*/ 832845 w 1377250"/>
              <a:gd name="connsiteY45" fmla="*/ 18140 h 944897"/>
              <a:gd name="connsiteX46" fmla="*/ 825431 w 1377250"/>
              <a:gd name="connsiteY46" fmla="*/ 20612 h 944897"/>
              <a:gd name="connsiteX47" fmla="*/ 815546 w 1377250"/>
              <a:gd name="connsiteY47" fmla="*/ 20612 h 944897"/>
              <a:gd name="connsiteX48" fmla="*/ 815546 w 1377250"/>
              <a:gd name="connsiteY48" fmla="*/ 20612 h 944897"/>
              <a:gd name="connsiteX49" fmla="*/ 620309 w 1377250"/>
              <a:gd name="connsiteY49" fmla="*/ 163950 h 944897"/>
              <a:gd name="connsiteX50" fmla="*/ 578296 w 1377250"/>
              <a:gd name="connsiteY50" fmla="*/ 220791 h 944897"/>
              <a:gd name="connsiteX51" fmla="*/ 543697 w 1377250"/>
              <a:gd name="connsiteY51" fmla="*/ 252919 h 944897"/>
              <a:gd name="connsiteX52" fmla="*/ 536283 w 1377250"/>
              <a:gd name="connsiteY52" fmla="*/ 260333 h 944897"/>
              <a:gd name="connsiteX53" fmla="*/ 501684 w 1377250"/>
              <a:gd name="connsiteY53" fmla="*/ 282575 h 944897"/>
              <a:gd name="connsiteX54" fmla="*/ 476970 w 1377250"/>
              <a:gd name="connsiteY54" fmla="*/ 309760 h 944897"/>
              <a:gd name="connsiteX55" fmla="*/ 467085 w 1377250"/>
              <a:gd name="connsiteY55" fmla="*/ 317174 h 944897"/>
              <a:gd name="connsiteX56" fmla="*/ 462142 w 1377250"/>
              <a:gd name="connsiteY56" fmla="*/ 324588 h 944897"/>
              <a:gd name="connsiteX57" fmla="*/ 454728 w 1377250"/>
              <a:gd name="connsiteY57" fmla="*/ 334473 h 944897"/>
              <a:gd name="connsiteX58" fmla="*/ 442372 w 1377250"/>
              <a:gd name="connsiteY58" fmla="*/ 354244 h 944897"/>
              <a:gd name="connsiteX59" fmla="*/ 437429 w 1377250"/>
              <a:gd name="connsiteY59" fmla="*/ 364129 h 944897"/>
              <a:gd name="connsiteX60" fmla="*/ 434958 w 1377250"/>
              <a:gd name="connsiteY60" fmla="*/ 371543 h 944897"/>
              <a:gd name="connsiteX61" fmla="*/ 427543 w 1377250"/>
              <a:gd name="connsiteY61" fmla="*/ 374015 h 944897"/>
              <a:gd name="connsiteX62" fmla="*/ 417658 w 1377250"/>
              <a:gd name="connsiteY62" fmla="*/ 388843 h 944897"/>
              <a:gd name="connsiteX63" fmla="*/ 412715 w 1377250"/>
              <a:gd name="connsiteY63" fmla="*/ 396257 h 944897"/>
              <a:gd name="connsiteX64" fmla="*/ 412715 w 1377250"/>
              <a:gd name="connsiteY64" fmla="*/ 396257 h 944897"/>
              <a:gd name="connsiteX65" fmla="*/ 207593 w 1377250"/>
              <a:gd name="connsiteY65" fmla="*/ 608793 h 944897"/>
              <a:gd name="connsiteX66" fmla="*/ 0 w 1377250"/>
              <a:gd name="connsiteY66" fmla="*/ 769431 h 9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77250" h="944897">
                <a:moveTo>
                  <a:pt x="0" y="769431"/>
                </a:moveTo>
                <a:cubicBezTo>
                  <a:pt x="824" y="827920"/>
                  <a:pt x="1647" y="886408"/>
                  <a:pt x="2471" y="944897"/>
                </a:cubicBezTo>
                <a:lnTo>
                  <a:pt x="1346886" y="944897"/>
                </a:lnTo>
                <a:cubicBezTo>
                  <a:pt x="1343591" y="870756"/>
                  <a:pt x="1341583" y="796547"/>
                  <a:pt x="1337001" y="722475"/>
                </a:cubicBezTo>
                <a:cubicBezTo>
                  <a:pt x="1336631" y="716489"/>
                  <a:pt x="1333636" y="710962"/>
                  <a:pt x="1332058" y="705176"/>
                </a:cubicBezTo>
                <a:cubicBezTo>
                  <a:pt x="1331164" y="701899"/>
                  <a:pt x="1330145" y="698641"/>
                  <a:pt x="1329587" y="695291"/>
                </a:cubicBezTo>
                <a:cubicBezTo>
                  <a:pt x="1326848" y="678857"/>
                  <a:pt x="1322173" y="645863"/>
                  <a:pt x="1322173" y="645863"/>
                </a:cubicBezTo>
                <a:cubicBezTo>
                  <a:pt x="1323820" y="558542"/>
                  <a:pt x="1326393" y="471234"/>
                  <a:pt x="1327115" y="383900"/>
                </a:cubicBezTo>
                <a:cubicBezTo>
                  <a:pt x="1327352" y="355179"/>
                  <a:pt x="1326843" y="355625"/>
                  <a:pt x="1322173" y="336945"/>
                </a:cubicBezTo>
                <a:cubicBezTo>
                  <a:pt x="1323820" y="324588"/>
                  <a:pt x="1324670" y="312098"/>
                  <a:pt x="1327115" y="299874"/>
                </a:cubicBezTo>
                <a:cubicBezTo>
                  <a:pt x="1327985" y="295524"/>
                  <a:pt x="1331287" y="291887"/>
                  <a:pt x="1332058" y="287518"/>
                </a:cubicBezTo>
                <a:cubicBezTo>
                  <a:pt x="1333782" y="277749"/>
                  <a:pt x="1333705" y="267747"/>
                  <a:pt x="1334529" y="257861"/>
                </a:cubicBezTo>
                <a:cubicBezTo>
                  <a:pt x="1338648" y="259509"/>
                  <a:pt x="1342677" y="261401"/>
                  <a:pt x="1346886" y="262804"/>
                </a:cubicBezTo>
                <a:cubicBezTo>
                  <a:pt x="1350108" y="263878"/>
                  <a:pt x="1356351" y="261905"/>
                  <a:pt x="1356772" y="265275"/>
                </a:cubicBezTo>
                <a:cubicBezTo>
                  <a:pt x="1359007" y="283155"/>
                  <a:pt x="1349675" y="309526"/>
                  <a:pt x="1344415" y="327059"/>
                </a:cubicBezTo>
                <a:cubicBezTo>
                  <a:pt x="1342767" y="340240"/>
                  <a:pt x="1339472" y="353318"/>
                  <a:pt x="1339472" y="366601"/>
                </a:cubicBezTo>
                <a:cubicBezTo>
                  <a:pt x="1339472" y="399594"/>
                  <a:pt x="1342515" y="432517"/>
                  <a:pt x="1344415" y="465455"/>
                </a:cubicBezTo>
                <a:cubicBezTo>
                  <a:pt x="1344986" y="475358"/>
                  <a:pt x="1345603" y="485275"/>
                  <a:pt x="1346886" y="495111"/>
                </a:cubicBezTo>
                <a:cubicBezTo>
                  <a:pt x="1348077" y="504244"/>
                  <a:pt x="1350362" y="513203"/>
                  <a:pt x="1351829" y="522296"/>
                </a:cubicBezTo>
                <a:cubicBezTo>
                  <a:pt x="1354482" y="538743"/>
                  <a:pt x="1356710" y="555257"/>
                  <a:pt x="1359243" y="571723"/>
                </a:cubicBezTo>
                <a:cubicBezTo>
                  <a:pt x="1360005" y="576676"/>
                  <a:pt x="1360337" y="581733"/>
                  <a:pt x="1361714" y="586551"/>
                </a:cubicBezTo>
                <a:cubicBezTo>
                  <a:pt x="1363362" y="592318"/>
                  <a:pt x="1365356" y="597996"/>
                  <a:pt x="1366657" y="603851"/>
                </a:cubicBezTo>
                <a:cubicBezTo>
                  <a:pt x="1370250" y="620018"/>
                  <a:pt x="1371811" y="632510"/>
                  <a:pt x="1374071" y="648335"/>
                </a:cubicBezTo>
                <a:cubicBezTo>
                  <a:pt x="1375846" y="678519"/>
                  <a:pt x="1380238" y="730349"/>
                  <a:pt x="1374071" y="757074"/>
                </a:cubicBezTo>
                <a:cubicBezTo>
                  <a:pt x="1373126" y="761167"/>
                  <a:pt x="1365833" y="755427"/>
                  <a:pt x="1361714" y="754603"/>
                </a:cubicBezTo>
                <a:cubicBezTo>
                  <a:pt x="1354610" y="726183"/>
                  <a:pt x="1366120" y="769192"/>
                  <a:pt x="1351829" y="729889"/>
                </a:cubicBezTo>
                <a:cubicBezTo>
                  <a:pt x="1350394" y="725942"/>
                  <a:pt x="1350013" y="721682"/>
                  <a:pt x="1349358" y="717533"/>
                </a:cubicBezTo>
                <a:cubicBezTo>
                  <a:pt x="1347541" y="706025"/>
                  <a:pt x="1345751" y="694507"/>
                  <a:pt x="1344415" y="682934"/>
                </a:cubicBezTo>
                <a:cubicBezTo>
                  <a:pt x="1340146" y="645938"/>
                  <a:pt x="1345494" y="663935"/>
                  <a:pt x="1339472" y="645863"/>
                </a:cubicBezTo>
                <a:cubicBezTo>
                  <a:pt x="1325666" y="558425"/>
                  <a:pt x="1340447" y="632638"/>
                  <a:pt x="1322173" y="571723"/>
                </a:cubicBezTo>
                <a:cubicBezTo>
                  <a:pt x="1308003" y="524491"/>
                  <a:pt x="1324878" y="568600"/>
                  <a:pt x="1312287" y="537124"/>
                </a:cubicBezTo>
                <a:cubicBezTo>
                  <a:pt x="1313935" y="513234"/>
                  <a:pt x="1309657" y="488173"/>
                  <a:pt x="1317230" y="465455"/>
                </a:cubicBezTo>
                <a:lnTo>
                  <a:pt x="1324644" y="443213"/>
                </a:lnTo>
                <a:cubicBezTo>
                  <a:pt x="1325468" y="440742"/>
                  <a:pt x="1325950" y="438129"/>
                  <a:pt x="1327115" y="435799"/>
                </a:cubicBezTo>
                <a:lnTo>
                  <a:pt x="1334529" y="420971"/>
                </a:lnTo>
                <a:cubicBezTo>
                  <a:pt x="1335353" y="416028"/>
                  <a:pt x="1335914" y="411034"/>
                  <a:pt x="1337001" y="406142"/>
                </a:cubicBezTo>
                <a:cubicBezTo>
                  <a:pt x="1337566" y="403599"/>
                  <a:pt x="1339472" y="401333"/>
                  <a:pt x="1339472" y="398728"/>
                </a:cubicBezTo>
                <a:cubicBezTo>
                  <a:pt x="1339472" y="388808"/>
                  <a:pt x="1337825" y="378957"/>
                  <a:pt x="1337001" y="369072"/>
                </a:cubicBezTo>
                <a:cubicBezTo>
                  <a:pt x="1334300" y="271869"/>
                  <a:pt x="1334529" y="309771"/>
                  <a:pt x="1334529" y="255390"/>
                </a:cubicBezTo>
                <a:lnTo>
                  <a:pt x="1334529" y="255390"/>
                </a:lnTo>
                <a:lnTo>
                  <a:pt x="1166478" y="92281"/>
                </a:lnTo>
                <a:lnTo>
                  <a:pt x="1005840" y="3312"/>
                </a:lnTo>
                <a:cubicBezTo>
                  <a:pt x="952279" y="493"/>
                  <a:pt x="919220" y="-2462"/>
                  <a:pt x="860030" y="3312"/>
                </a:cubicBezTo>
                <a:cubicBezTo>
                  <a:pt x="857437" y="3565"/>
                  <a:pt x="859593" y="9099"/>
                  <a:pt x="857559" y="10726"/>
                </a:cubicBezTo>
                <a:cubicBezTo>
                  <a:pt x="854907" y="12848"/>
                  <a:pt x="850927" y="12222"/>
                  <a:pt x="847673" y="13198"/>
                </a:cubicBezTo>
                <a:cubicBezTo>
                  <a:pt x="842683" y="14695"/>
                  <a:pt x="837788" y="16492"/>
                  <a:pt x="832845" y="18140"/>
                </a:cubicBezTo>
                <a:cubicBezTo>
                  <a:pt x="830374" y="18964"/>
                  <a:pt x="828036" y="20612"/>
                  <a:pt x="825431" y="20612"/>
                </a:cubicBezTo>
                <a:lnTo>
                  <a:pt x="815546" y="20612"/>
                </a:lnTo>
                <a:lnTo>
                  <a:pt x="815546" y="20612"/>
                </a:lnTo>
                <a:lnTo>
                  <a:pt x="620309" y="163950"/>
                </a:lnTo>
                <a:cubicBezTo>
                  <a:pt x="609723" y="179242"/>
                  <a:pt x="591900" y="206569"/>
                  <a:pt x="578296" y="220791"/>
                </a:cubicBezTo>
                <a:cubicBezTo>
                  <a:pt x="567417" y="232164"/>
                  <a:pt x="555158" y="242132"/>
                  <a:pt x="543697" y="252919"/>
                </a:cubicBezTo>
                <a:cubicBezTo>
                  <a:pt x="541152" y="255314"/>
                  <a:pt x="539191" y="258394"/>
                  <a:pt x="536283" y="260333"/>
                </a:cubicBezTo>
                <a:cubicBezTo>
                  <a:pt x="510044" y="277826"/>
                  <a:pt x="521682" y="270577"/>
                  <a:pt x="501684" y="282575"/>
                </a:cubicBezTo>
                <a:cubicBezTo>
                  <a:pt x="493752" y="293151"/>
                  <a:pt x="488520" y="301097"/>
                  <a:pt x="476970" y="309760"/>
                </a:cubicBezTo>
                <a:cubicBezTo>
                  <a:pt x="473675" y="312231"/>
                  <a:pt x="469997" y="314262"/>
                  <a:pt x="467085" y="317174"/>
                </a:cubicBezTo>
                <a:cubicBezTo>
                  <a:pt x="464985" y="319274"/>
                  <a:pt x="463868" y="322171"/>
                  <a:pt x="462142" y="324588"/>
                </a:cubicBezTo>
                <a:cubicBezTo>
                  <a:pt x="459748" y="327940"/>
                  <a:pt x="457199" y="331178"/>
                  <a:pt x="454728" y="334473"/>
                </a:cubicBezTo>
                <a:cubicBezTo>
                  <a:pt x="449982" y="358209"/>
                  <a:pt x="457057" y="337112"/>
                  <a:pt x="442372" y="354244"/>
                </a:cubicBezTo>
                <a:cubicBezTo>
                  <a:pt x="439974" y="357041"/>
                  <a:pt x="438880" y="360743"/>
                  <a:pt x="437429" y="364129"/>
                </a:cubicBezTo>
                <a:cubicBezTo>
                  <a:pt x="436403" y="366523"/>
                  <a:pt x="436800" y="369701"/>
                  <a:pt x="434958" y="371543"/>
                </a:cubicBezTo>
                <a:cubicBezTo>
                  <a:pt x="433116" y="373385"/>
                  <a:pt x="430015" y="373191"/>
                  <a:pt x="427543" y="374015"/>
                </a:cubicBezTo>
                <a:cubicBezTo>
                  <a:pt x="423201" y="387044"/>
                  <a:pt x="427942" y="376503"/>
                  <a:pt x="417658" y="388843"/>
                </a:cubicBezTo>
                <a:cubicBezTo>
                  <a:pt x="415756" y="391125"/>
                  <a:pt x="412715" y="396257"/>
                  <a:pt x="412715" y="396257"/>
                </a:cubicBezTo>
                <a:lnTo>
                  <a:pt x="412715" y="396257"/>
                </a:lnTo>
                <a:lnTo>
                  <a:pt x="207593" y="608793"/>
                </a:lnTo>
                <a:lnTo>
                  <a:pt x="0" y="769431"/>
                </a:lnTo>
                <a:close/>
              </a:path>
            </a:pathLst>
          </a:cu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7" name="Title 2">
            <a:extLst>
              <a:ext uri="{FF2B5EF4-FFF2-40B4-BE49-F238E27FC236}">
                <a16:creationId xmlns:a16="http://schemas.microsoft.com/office/drawing/2014/main" id="{7446C2C0-7A57-41B0-8B9A-38D2F6D26EB6}"/>
              </a:ext>
            </a:extLst>
          </p:cNvPr>
          <p:cNvSpPr txBox="1">
            <a:spLocks/>
          </p:cNvSpPr>
          <p:nvPr/>
        </p:nvSpPr>
        <p:spPr>
          <a:xfrm>
            <a:off x="418254" y="824247"/>
            <a:ext cx="8610600" cy="476250"/>
          </a:xfrm>
          <a:prstGeom prst="rect">
            <a:avLst/>
          </a:prstGeom>
        </p:spPr>
        <p:txBody>
          <a:bodyPr vert="horz" anchor="b">
            <a:normAutofit fontScale="90000"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CA" dirty="0"/>
              <a:t>Inv-Norm(Area, mean, std dev) = data point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0C7E0-9D31-474C-93D2-722EFCD8094B}"/>
              </a:ext>
            </a:extLst>
          </p:cNvPr>
          <p:cNvSpPr>
            <a:spLocks noGrp="1"/>
          </p:cNvSpPr>
          <p:nvPr>
            <p:ph sz="quarter" idx="1"/>
          </p:nvPr>
        </p:nvSpPr>
        <p:spPr>
          <a:xfrm>
            <a:off x="423332" y="304800"/>
            <a:ext cx="11260667" cy="6112933"/>
          </a:xfrm>
        </p:spPr>
        <p:txBody>
          <a:bodyPr/>
          <a:lstStyle/>
          <a:p>
            <a:pPr marL="0" indent="0">
              <a:buNone/>
            </a:pPr>
            <a:r>
              <a:rPr lang="en-US" dirty="0"/>
              <a:t>Ex: Tom’s math class had a test that was out of 60.  The average score of the class was 42 with a standard deviation of 5.5.  </a:t>
            </a:r>
          </a:p>
          <a:p>
            <a:pPr marL="0" indent="0">
              <a:buNone/>
            </a:pPr>
            <a:r>
              <a:rPr lang="en-US" dirty="0"/>
              <a:t>a) If Tom got 53, what percentile was he in? </a:t>
            </a:r>
            <a:br>
              <a:rPr lang="en-US" dirty="0"/>
            </a:br>
            <a:endParaRPr lang="en-US" dirty="0"/>
          </a:p>
          <a:p>
            <a:pPr marL="0" indent="0">
              <a:buNone/>
            </a:pPr>
            <a:r>
              <a:rPr lang="en-US" dirty="0"/>
              <a:t>b) His girl friend, Sharon, scored in the 98</a:t>
            </a:r>
            <a:r>
              <a:rPr lang="en-US" baseline="30000" dirty="0"/>
              <a:t>th</a:t>
            </a:r>
            <a:r>
              <a:rPr lang="en-US" dirty="0"/>
              <a:t> percentile.  What score did she get? </a:t>
            </a:r>
          </a:p>
          <a:p>
            <a:pPr marL="0" indent="0">
              <a:buNone/>
            </a:pPr>
            <a:r>
              <a:rPr lang="en-US" dirty="0"/>
              <a:t>c) His buddy Jim scored in the 40</a:t>
            </a:r>
            <a:r>
              <a:rPr lang="en-US" baseline="30000" dirty="0"/>
              <a:t>th</a:t>
            </a:r>
            <a:r>
              <a:rPr lang="en-US" dirty="0"/>
              <a:t> percentile, what score did he get? </a:t>
            </a:r>
            <a:br>
              <a:rPr lang="en-US" dirty="0"/>
            </a:br>
            <a:endParaRPr lang="en-US" dirty="0"/>
          </a:p>
          <a:p>
            <a:pPr marL="0" indent="0">
              <a:buNone/>
            </a:pPr>
            <a:r>
              <a:rPr lang="en-US" dirty="0"/>
              <a:t>d) What percentage of the class scored between 30 to 50?</a:t>
            </a:r>
            <a:br>
              <a:rPr lang="en-US" dirty="0"/>
            </a:br>
            <a:r>
              <a:rPr lang="en-US" dirty="0"/>
              <a:t>  </a:t>
            </a:r>
          </a:p>
          <a:p>
            <a:pPr marL="0" indent="0">
              <a:buNone/>
            </a:pPr>
            <a:r>
              <a:rPr lang="en-US" dirty="0"/>
              <a:t>e) Another buddy of his, Mark, was in another class where the mean score was 50 with a standard deviation of 3.5.  His buddy scored 52 on that test.  Did his buddy Mark do better that him relative to their </a:t>
            </a:r>
            <a:r>
              <a:rPr lang="en-US"/>
              <a:t>own classes? </a:t>
            </a:r>
            <a:endParaRPr lang="en-US" dirty="0"/>
          </a:p>
        </p:txBody>
      </p:sp>
    </p:spTree>
    <p:custDataLst>
      <p:tags r:id="rId1"/>
    </p:custDataLst>
    <p:extLst>
      <p:ext uri="{BB962C8B-B14F-4D97-AF65-F5344CB8AC3E}">
        <p14:creationId xmlns:p14="http://schemas.microsoft.com/office/powerpoint/2010/main" val="48975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ADF4-D1FF-4AA6-8C99-2966ADB294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C9B78F-8522-4A46-A878-A2177AC70B5A}"/>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182042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A42F70CF-16AB-475F-9BFE-4F45E49B0B56}"/>
              </a:ext>
            </a:extLst>
          </p:cNvPr>
          <p:cNvSpPr>
            <a:spLocks noGrp="1"/>
          </p:cNvSpPr>
          <p:nvPr>
            <p:ph sz="quarter" idx="1"/>
          </p:nvPr>
        </p:nvSpPr>
        <p:spPr>
          <a:xfrm>
            <a:off x="254001" y="167748"/>
            <a:ext cx="11260666" cy="1165225"/>
          </a:xfrm>
        </p:spPr>
        <p:txBody>
          <a:bodyPr/>
          <a:lstStyle/>
          <a:p>
            <a:pPr marL="0" indent="0">
              <a:buNone/>
            </a:pPr>
            <a:r>
              <a:rPr lang="en-CA" altLang="en-US" dirty="0"/>
              <a:t>The COMC is a math competition out of 80.  Jack scored 67 (98.74%) and Angel scored 57(93.78%).  What is the mean and SD of all writers?  </a:t>
            </a:r>
          </a:p>
        </p:txBody>
      </p:sp>
      <p:sp>
        <p:nvSpPr>
          <p:cNvPr id="4" name="TextBox 3">
            <a:extLst>
              <a:ext uri="{FF2B5EF4-FFF2-40B4-BE49-F238E27FC236}">
                <a16:creationId xmlns:a16="http://schemas.microsoft.com/office/drawing/2014/main" id="{5AE0FDB4-B634-4CF2-858D-5DE6A0FB8AEA}"/>
              </a:ext>
            </a:extLst>
          </p:cNvPr>
          <p:cNvSpPr txBox="1">
            <a:spLocks noChangeArrowheads="1"/>
          </p:cNvSpPr>
          <p:nvPr/>
        </p:nvSpPr>
        <p:spPr bwMode="auto">
          <a:xfrm>
            <a:off x="1795464" y="1401763"/>
            <a:ext cx="737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First find the value of z-score of both student using InvNorm</a:t>
            </a:r>
          </a:p>
        </p:txBody>
      </p:sp>
      <p:sp>
        <p:nvSpPr>
          <p:cNvPr id="5" name="TextBox 4">
            <a:extLst>
              <a:ext uri="{FF2B5EF4-FFF2-40B4-BE49-F238E27FC236}">
                <a16:creationId xmlns:a16="http://schemas.microsoft.com/office/drawing/2014/main" id="{8A5929EC-B04C-41C4-B991-CC510FEEA2E8}"/>
              </a:ext>
            </a:extLst>
          </p:cNvPr>
          <p:cNvSpPr txBox="1">
            <a:spLocks noChangeArrowheads="1"/>
          </p:cNvSpPr>
          <p:nvPr/>
        </p:nvSpPr>
        <p:spPr bwMode="auto">
          <a:xfrm>
            <a:off x="1778000" y="1662113"/>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InvNorm(98.74)=</a:t>
            </a:r>
          </a:p>
        </p:txBody>
      </p:sp>
      <p:pic>
        <p:nvPicPr>
          <p:cNvPr id="6" name="Picture 5">
            <a:extLst>
              <a:ext uri="{FF2B5EF4-FFF2-40B4-BE49-F238E27FC236}">
                <a16:creationId xmlns:a16="http://schemas.microsoft.com/office/drawing/2014/main" id="{ED7FDD9F-71F6-45DE-B2C6-34A543831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062164"/>
            <a:ext cx="21399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601BF94-E01C-4B8E-9641-2AFF5E92E302}"/>
              </a:ext>
            </a:extLst>
          </p:cNvPr>
          <p:cNvSpPr txBox="1">
            <a:spLocks noChangeArrowheads="1"/>
          </p:cNvSpPr>
          <p:nvPr/>
        </p:nvSpPr>
        <p:spPr bwMode="auto">
          <a:xfrm>
            <a:off x="5384801" y="1662113"/>
            <a:ext cx="222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InvNorm(93.78)=</a:t>
            </a:r>
          </a:p>
        </p:txBody>
      </p:sp>
      <p:pic>
        <p:nvPicPr>
          <p:cNvPr id="10" name="Picture 9">
            <a:extLst>
              <a:ext uri="{FF2B5EF4-FFF2-40B4-BE49-F238E27FC236}">
                <a16:creationId xmlns:a16="http://schemas.microsoft.com/office/drawing/2014/main" id="{41090CE3-ABDB-472D-A1B2-408DA9846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9" y="2016125"/>
            <a:ext cx="2568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B841E4B-A03C-4E64-8316-DA779973BAB0}"/>
              </a:ext>
            </a:extLst>
          </p:cNvPr>
          <p:cNvSpPr txBox="1">
            <a:spLocks noChangeArrowheads="1"/>
          </p:cNvSpPr>
          <p:nvPr/>
        </p:nvSpPr>
        <p:spPr bwMode="auto">
          <a:xfrm>
            <a:off x="1795463" y="2562225"/>
            <a:ext cx="577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Next, plug the values into the z-score formulas:</a:t>
            </a:r>
          </a:p>
        </p:txBody>
      </p:sp>
      <p:graphicFrame>
        <p:nvGraphicFramePr>
          <p:cNvPr id="12" name="Object 11">
            <a:extLst>
              <a:ext uri="{FF2B5EF4-FFF2-40B4-BE49-F238E27FC236}">
                <a16:creationId xmlns:a16="http://schemas.microsoft.com/office/drawing/2014/main" id="{D65FCC99-351C-4333-BBC7-113B1F793AB2}"/>
              </a:ext>
            </a:extLst>
          </p:cNvPr>
          <p:cNvGraphicFramePr>
            <a:graphicFrameLocks noChangeAspect="1"/>
          </p:cNvGraphicFramePr>
          <p:nvPr/>
        </p:nvGraphicFramePr>
        <p:xfrm>
          <a:off x="2128839" y="2976564"/>
          <a:ext cx="1012825" cy="579437"/>
        </p:xfrm>
        <a:graphic>
          <a:graphicData uri="http://schemas.openxmlformats.org/presentationml/2006/ole">
            <mc:AlternateContent xmlns:mc="http://schemas.openxmlformats.org/markup-compatibility/2006">
              <mc:Choice xmlns:v="urn:schemas-microsoft-com:vml" Requires="v">
                <p:oleObj name="Equation" r:id="rId6" imgW="685800" imgH="393700" progId="Equation.DSMT4">
                  <p:embed/>
                </p:oleObj>
              </mc:Choice>
              <mc:Fallback>
                <p:oleObj name="Equation" r:id="rId6" imgW="685800" imgH="393700" progId="Equation.DSMT4">
                  <p:embed/>
                  <p:pic>
                    <p:nvPicPr>
                      <p:cNvPr id="12" name="Object 11">
                        <a:extLst>
                          <a:ext uri="{FF2B5EF4-FFF2-40B4-BE49-F238E27FC236}">
                            <a16:creationId xmlns:a16="http://schemas.microsoft.com/office/drawing/2014/main" id="{D65FCC99-351C-4333-BBC7-113B1F793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839" y="2976564"/>
                        <a:ext cx="1012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3C1D3457-0E4F-4D5D-ADF9-61528D1582BC}"/>
              </a:ext>
            </a:extLst>
          </p:cNvPr>
          <p:cNvGraphicFramePr>
            <a:graphicFrameLocks noChangeAspect="1"/>
          </p:cNvGraphicFramePr>
          <p:nvPr/>
        </p:nvGraphicFramePr>
        <p:xfrm>
          <a:off x="1704975" y="3540125"/>
          <a:ext cx="1538288" cy="298450"/>
        </p:xfrm>
        <a:graphic>
          <a:graphicData uri="http://schemas.openxmlformats.org/presentationml/2006/ole">
            <mc:AlternateContent xmlns:mc="http://schemas.openxmlformats.org/markup-compatibility/2006">
              <mc:Choice xmlns:v="urn:schemas-microsoft-com:vml" Requires="v">
                <p:oleObj name="Equation" r:id="rId8" imgW="1040948" imgH="203112" progId="Equation.DSMT4">
                  <p:embed/>
                </p:oleObj>
              </mc:Choice>
              <mc:Fallback>
                <p:oleObj name="Equation" r:id="rId8" imgW="1040948" imgH="203112" progId="Equation.DSMT4">
                  <p:embed/>
                  <p:pic>
                    <p:nvPicPr>
                      <p:cNvPr id="13" name="Object 12">
                        <a:extLst>
                          <a:ext uri="{FF2B5EF4-FFF2-40B4-BE49-F238E27FC236}">
                            <a16:creationId xmlns:a16="http://schemas.microsoft.com/office/drawing/2014/main" id="{3C1D3457-0E4F-4D5D-ADF9-61528D1582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975" y="3540125"/>
                        <a:ext cx="15382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1D176438-13AB-4A14-9ED0-3AA75C78F7B8}"/>
              </a:ext>
            </a:extLst>
          </p:cNvPr>
          <p:cNvGraphicFramePr>
            <a:graphicFrameLocks noChangeAspect="1"/>
          </p:cNvGraphicFramePr>
          <p:nvPr/>
        </p:nvGraphicFramePr>
        <p:xfrm>
          <a:off x="4665664" y="3003550"/>
          <a:ext cx="1012825" cy="579438"/>
        </p:xfrm>
        <a:graphic>
          <a:graphicData uri="http://schemas.openxmlformats.org/presentationml/2006/ole">
            <mc:AlternateContent xmlns:mc="http://schemas.openxmlformats.org/markup-compatibility/2006">
              <mc:Choice xmlns:v="urn:schemas-microsoft-com:vml" Requires="v">
                <p:oleObj name="Equation" r:id="rId10" imgW="685800" imgH="393700" progId="Equation.DSMT4">
                  <p:embed/>
                </p:oleObj>
              </mc:Choice>
              <mc:Fallback>
                <p:oleObj name="Equation" r:id="rId10" imgW="685800" imgH="393700" progId="Equation.DSMT4">
                  <p:embed/>
                  <p:pic>
                    <p:nvPicPr>
                      <p:cNvPr id="14" name="Object 13">
                        <a:extLst>
                          <a:ext uri="{FF2B5EF4-FFF2-40B4-BE49-F238E27FC236}">
                            <a16:creationId xmlns:a16="http://schemas.microsoft.com/office/drawing/2014/main" id="{1D176438-13AB-4A14-9ED0-3AA75C78F7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5664" y="3003550"/>
                        <a:ext cx="1012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6BF523D8-F5A2-4D04-AE8B-119CB922C319}"/>
              </a:ext>
            </a:extLst>
          </p:cNvPr>
          <p:cNvGraphicFramePr>
            <a:graphicFrameLocks noChangeAspect="1"/>
          </p:cNvGraphicFramePr>
          <p:nvPr/>
        </p:nvGraphicFramePr>
        <p:xfrm>
          <a:off x="4011614" y="3609975"/>
          <a:ext cx="1614487" cy="298450"/>
        </p:xfrm>
        <a:graphic>
          <a:graphicData uri="http://schemas.openxmlformats.org/presentationml/2006/ole">
            <mc:AlternateContent xmlns:mc="http://schemas.openxmlformats.org/markup-compatibility/2006">
              <mc:Choice xmlns:v="urn:schemas-microsoft-com:vml" Requires="v">
                <p:oleObj name="Equation" r:id="rId12" imgW="1091726" imgH="203112" progId="Equation.DSMT4">
                  <p:embed/>
                </p:oleObj>
              </mc:Choice>
              <mc:Fallback>
                <p:oleObj name="Equation" r:id="rId12" imgW="1091726" imgH="203112" progId="Equation.DSMT4">
                  <p:embed/>
                  <p:pic>
                    <p:nvPicPr>
                      <p:cNvPr id="15" name="Object 14">
                        <a:extLst>
                          <a:ext uri="{FF2B5EF4-FFF2-40B4-BE49-F238E27FC236}">
                            <a16:creationId xmlns:a16="http://schemas.microsoft.com/office/drawing/2014/main" id="{6BF523D8-F5A2-4D04-AE8B-119CB922C3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1614" y="3609975"/>
                        <a:ext cx="16144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11F1CB98-0DF5-4629-A586-F0C70C6678CB}"/>
              </a:ext>
            </a:extLst>
          </p:cNvPr>
          <p:cNvSpPr txBox="1">
            <a:spLocks noChangeArrowheads="1"/>
          </p:cNvSpPr>
          <p:nvPr/>
        </p:nvSpPr>
        <p:spPr bwMode="auto">
          <a:xfrm>
            <a:off x="1589088" y="3871913"/>
            <a:ext cx="764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Solve the system of equations by subtracting the two equations:</a:t>
            </a:r>
          </a:p>
        </p:txBody>
      </p:sp>
      <p:graphicFrame>
        <p:nvGraphicFramePr>
          <p:cNvPr id="17" name="Object 16">
            <a:extLst>
              <a:ext uri="{FF2B5EF4-FFF2-40B4-BE49-F238E27FC236}">
                <a16:creationId xmlns:a16="http://schemas.microsoft.com/office/drawing/2014/main" id="{D8577E1C-4764-4527-8256-034BB2C678FF}"/>
              </a:ext>
            </a:extLst>
          </p:cNvPr>
          <p:cNvGraphicFramePr>
            <a:graphicFrameLocks noChangeAspect="1"/>
          </p:cNvGraphicFramePr>
          <p:nvPr/>
        </p:nvGraphicFramePr>
        <p:xfrm>
          <a:off x="2444750" y="4373563"/>
          <a:ext cx="1538288" cy="298450"/>
        </p:xfrm>
        <a:graphic>
          <a:graphicData uri="http://schemas.openxmlformats.org/presentationml/2006/ole">
            <mc:AlternateContent xmlns:mc="http://schemas.openxmlformats.org/markup-compatibility/2006">
              <mc:Choice xmlns:v="urn:schemas-microsoft-com:vml" Requires="v">
                <p:oleObj name="Equation" r:id="rId14" imgW="1040948" imgH="203112" progId="Equation.DSMT4">
                  <p:embed/>
                </p:oleObj>
              </mc:Choice>
              <mc:Fallback>
                <p:oleObj name="Equation" r:id="rId14" imgW="1040948" imgH="203112" progId="Equation.DSMT4">
                  <p:embed/>
                  <p:pic>
                    <p:nvPicPr>
                      <p:cNvPr id="17" name="Object 16">
                        <a:extLst>
                          <a:ext uri="{FF2B5EF4-FFF2-40B4-BE49-F238E27FC236}">
                            <a16:creationId xmlns:a16="http://schemas.microsoft.com/office/drawing/2014/main" id="{D8577E1C-4764-4527-8256-034BB2C678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0" y="4373563"/>
                        <a:ext cx="15382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49E9FCFD-362B-4A3F-98EE-28FFE2CEA10D}"/>
              </a:ext>
            </a:extLst>
          </p:cNvPr>
          <p:cNvGraphicFramePr>
            <a:graphicFrameLocks noChangeAspect="1"/>
          </p:cNvGraphicFramePr>
          <p:nvPr/>
        </p:nvGraphicFramePr>
        <p:xfrm>
          <a:off x="2087564" y="4700588"/>
          <a:ext cx="1952625" cy="411162"/>
        </p:xfrm>
        <a:graphic>
          <a:graphicData uri="http://schemas.openxmlformats.org/presentationml/2006/ole">
            <mc:AlternateContent xmlns:mc="http://schemas.openxmlformats.org/markup-compatibility/2006">
              <mc:Choice xmlns:v="urn:schemas-microsoft-com:vml" Requires="v">
                <p:oleObj name="Equation" r:id="rId15" imgW="1320227" imgH="279279" progId="Equation.DSMT4">
                  <p:embed/>
                </p:oleObj>
              </mc:Choice>
              <mc:Fallback>
                <p:oleObj name="Equation" r:id="rId15" imgW="1320227" imgH="279279" progId="Equation.DSMT4">
                  <p:embed/>
                  <p:pic>
                    <p:nvPicPr>
                      <p:cNvPr id="18" name="Object 17">
                        <a:extLst>
                          <a:ext uri="{FF2B5EF4-FFF2-40B4-BE49-F238E27FC236}">
                            <a16:creationId xmlns:a16="http://schemas.microsoft.com/office/drawing/2014/main" id="{49E9FCFD-362B-4A3F-98EE-28FFE2CEA1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87564" y="4700588"/>
                        <a:ext cx="19526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Connector 19">
            <a:extLst>
              <a:ext uri="{FF2B5EF4-FFF2-40B4-BE49-F238E27FC236}">
                <a16:creationId xmlns:a16="http://schemas.microsoft.com/office/drawing/2014/main" id="{9B5DC059-3DF9-49BE-BB79-BA6E9156F3F9}"/>
              </a:ext>
            </a:extLst>
          </p:cNvPr>
          <p:cNvCxnSpPr/>
          <p:nvPr/>
        </p:nvCxnSpPr>
        <p:spPr>
          <a:xfrm flipV="1">
            <a:off x="2495551" y="4432301"/>
            <a:ext cx="568325" cy="168275"/>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7A9DD5F2-DE04-4128-A37D-4C1CAF9D1020}"/>
              </a:ext>
            </a:extLst>
          </p:cNvPr>
          <p:cNvCxnSpPr/>
          <p:nvPr/>
        </p:nvCxnSpPr>
        <p:spPr>
          <a:xfrm flipV="1">
            <a:off x="2471739" y="4821239"/>
            <a:ext cx="568325" cy="168275"/>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graphicFrame>
        <p:nvGraphicFramePr>
          <p:cNvPr id="22" name="Object 21">
            <a:extLst>
              <a:ext uri="{FF2B5EF4-FFF2-40B4-BE49-F238E27FC236}">
                <a16:creationId xmlns:a16="http://schemas.microsoft.com/office/drawing/2014/main" id="{ACE0D070-5E0B-4A14-B667-16E3F5AEDCC5}"/>
              </a:ext>
            </a:extLst>
          </p:cNvPr>
          <p:cNvGraphicFramePr>
            <a:graphicFrameLocks noChangeAspect="1"/>
          </p:cNvGraphicFramePr>
          <p:nvPr/>
        </p:nvGraphicFramePr>
        <p:xfrm>
          <a:off x="2035175" y="5195888"/>
          <a:ext cx="1328738" cy="342900"/>
        </p:xfrm>
        <a:graphic>
          <a:graphicData uri="http://schemas.openxmlformats.org/presentationml/2006/ole">
            <mc:AlternateContent xmlns:mc="http://schemas.openxmlformats.org/markup-compatibility/2006">
              <mc:Choice xmlns:v="urn:schemas-microsoft-com:vml" Requires="v">
                <p:oleObj name="Equation" r:id="rId17" imgW="685502" imgH="177723" progId="Equation.DSMT4">
                  <p:embed/>
                </p:oleObj>
              </mc:Choice>
              <mc:Fallback>
                <p:oleObj name="Equation" r:id="rId17" imgW="685502" imgH="177723" progId="Equation.DSMT4">
                  <p:embed/>
                  <p:pic>
                    <p:nvPicPr>
                      <p:cNvPr id="22" name="Object 21">
                        <a:extLst>
                          <a:ext uri="{FF2B5EF4-FFF2-40B4-BE49-F238E27FC236}">
                            <a16:creationId xmlns:a16="http://schemas.microsoft.com/office/drawing/2014/main" id="{ACE0D070-5E0B-4A14-B667-16E3F5AEDCC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5175" y="5195888"/>
                        <a:ext cx="132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a:extLst>
              <a:ext uri="{FF2B5EF4-FFF2-40B4-BE49-F238E27FC236}">
                <a16:creationId xmlns:a16="http://schemas.microsoft.com/office/drawing/2014/main" id="{1D67B4AE-6B05-4B2C-AFBB-C5E09783F8F9}"/>
              </a:ext>
            </a:extLst>
          </p:cNvPr>
          <p:cNvCxnSpPr>
            <a:cxnSpLocks/>
          </p:cNvCxnSpPr>
          <p:nvPr/>
        </p:nvCxnSpPr>
        <p:spPr>
          <a:xfrm>
            <a:off x="3773488" y="4421189"/>
            <a:ext cx="233362" cy="250825"/>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CBC5E103-E91A-4C59-A559-622BA0FBA448}"/>
              </a:ext>
            </a:extLst>
          </p:cNvPr>
          <p:cNvCxnSpPr>
            <a:cxnSpLocks/>
          </p:cNvCxnSpPr>
          <p:nvPr/>
        </p:nvCxnSpPr>
        <p:spPr>
          <a:xfrm>
            <a:off x="3686176" y="4889500"/>
            <a:ext cx="347663" cy="46038"/>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graphicFrame>
        <p:nvGraphicFramePr>
          <p:cNvPr id="32" name="Object 31">
            <a:extLst>
              <a:ext uri="{FF2B5EF4-FFF2-40B4-BE49-F238E27FC236}">
                <a16:creationId xmlns:a16="http://schemas.microsoft.com/office/drawing/2014/main" id="{86019EC1-C3C9-48B3-A384-B54BB04EAD49}"/>
              </a:ext>
            </a:extLst>
          </p:cNvPr>
          <p:cNvGraphicFramePr>
            <a:graphicFrameLocks noChangeAspect="1"/>
          </p:cNvGraphicFramePr>
          <p:nvPr/>
        </p:nvGraphicFramePr>
        <p:xfrm>
          <a:off x="3363914" y="5181600"/>
          <a:ext cx="344487" cy="342900"/>
        </p:xfrm>
        <a:graphic>
          <a:graphicData uri="http://schemas.openxmlformats.org/presentationml/2006/ole">
            <mc:AlternateContent xmlns:mc="http://schemas.openxmlformats.org/markup-compatibility/2006">
              <mc:Choice xmlns:v="urn:schemas-microsoft-com:vml" Requires="v">
                <p:oleObj name="Equation" r:id="rId19" imgW="177492" imgH="177492" progId="Equation.DSMT4">
                  <p:embed/>
                </p:oleObj>
              </mc:Choice>
              <mc:Fallback>
                <p:oleObj name="Equation" r:id="rId19" imgW="177492" imgH="177492" progId="Equation.DSMT4">
                  <p:embed/>
                  <p:pic>
                    <p:nvPicPr>
                      <p:cNvPr id="32" name="Object 31">
                        <a:extLst>
                          <a:ext uri="{FF2B5EF4-FFF2-40B4-BE49-F238E27FC236}">
                            <a16:creationId xmlns:a16="http://schemas.microsoft.com/office/drawing/2014/main" id="{86019EC1-C3C9-48B3-A384-B54BB04EAD4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63914" y="5181600"/>
                        <a:ext cx="344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B8BD0567-2F00-4DFC-A7EE-905EFB2FF9BF}"/>
              </a:ext>
            </a:extLst>
          </p:cNvPr>
          <p:cNvGraphicFramePr>
            <a:graphicFrameLocks noChangeAspect="1"/>
          </p:cNvGraphicFramePr>
          <p:nvPr/>
        </p:nvGraphicFramePr>
        <p:xfrm>
          <a:off x="2795589" y="5688014"/>
          <a:ext cx="1374775" cy="344487"/>
        </p:xfrm>
        <a:graphic>
          <a:graphicData uri="http://schemas.openxmlformats.org/presentationml/2006/ole">
            <mc:AlternateContent xmlns:mc="http://schemas.openxmlformats.org/markup-compatibility/2006">
              <mc:Choice xmlns:v="urn:schemas-microsoft-com:vml" Requires="v">
                <p:oleObj name="Equation" r:id="rId21" imgW="710891" imgH="177723" progId="Equation.DSMT4">
                  <p:embed/>
                </p:oleObj>
              </mc:Choice>
              <mc:Fallback>
                <p:oleObj name="Equation" r:id="rId21" imgW="710891" imgH="177723" progId="Equation.DSMT4">
                  <p:embed/>
                  <p:pic>
                    <p:nvPicPr>
                      <p:cNvPr id="33" name="Object 32">
                        <a:extLst>
                          <a:ext uri="{FF2B5EF4-FFF2-40B4-BE49-F238E27FC236}">
                            <a16:creationId xmlns:a16="http://schemas.microsoft.com/office/drawing/2014/main" id="{B8BD0567-2F00-4DFC-A7EE-905EFB2FF9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5589" y="5688014"/>
                        <a:ext cx="13747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F0CDEF47-B4C8-4C9A-81D4-AEFB780FDC85}"/>
              </a:ext>
            </a:extLst>
          </p:cNvPr>
          <p:cNvGraphicFramePr>
            <a:graphicFrameLocks noChangeAspect="1"/>
          </p:cNvGraphicFramePr>
          <p:nvPr/>
        </p:nvGraphicFramePr>
        <p:xfrm>
          <a:off x="5281614" y="4421188"/>
          <a:ext cx="1538287" cy="298450"/>
        </p:xfrm>
        <a:graphic>
          <a:graphicData uri="http://schemas.openxmlformats.org/presentationml/2006/ole">
            <mc:AlternateContent xmlns:mc="http://schemas.openxmlformats.org/markup-compatibility/2006">
              <mc:Choice xmlns:v="urn:schemas-microsoft-com:vml" Requires="v">
                <p:oleObj name="Equation" r:id="rId23" imgW="1040948" imgH="203112" progId="Equation.DSMT4">
                  <p:embed/>
                </p:oleObj>
              </mc:Choice>
              <mc:Fallback>
                <p:oleObj name="Equation" r:id="rId23" imgW="1040948" imgH="203112" progId="Equation.DSMT4">
                  <p:embed/>
                  <p:pic>
                    <p:nvPicPr>
                      <p:cNvPr id="34" name="Object 33">
                        <a:extLst>
                          <a:ext uri="{FF2B5EF4-FFF2-40B4-BE49-F238E27FC236}">
                            <a16:creationId xmlns:a16="http://schemas.microsoft.com/office/drawing/2014/main" id="{F0CDEF47-B4C8-4C9A-81D4-AEFB780FDC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1614" y="4421188"/>
                        <a:ext cx="15382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a:extLst>
              <a:ext uri="{FF2B5EF4-FFF2-40B4-BE49-F238E27FC236}">
                <a16:creationId xmlns:a16="http://schemas.microsoft.com/office/drawing/2014/main" id="{F85F10A0-6B03-4A07-A209-96BEDC514502}"/>
              </a:ext>
            </a:extLst>
          </p:cNvPr>
          <p:cNvGraphicFramePr>
            <a:graphicFrameLocks noChangeAspect="1"/>
          </p:cNvGraphicFramePr>
          <p:nvPr/>
        </p:nvGraphicFramePr>
        <p:xfrm>
          <a:off x="5626101" y="4826001"/>
          <a:ext cx="2119313" cy="411163"/>
        </p:xfrm>
        <a:graphic>
          <a:graphicData uri="http://schemas.openxmlformats.org/presentationml/2006/ole">
            <mc:AlternateContent xmlns:mc="http://schemas.openxmlformats.org/markup-compatibility/2006">
              <mc:Choice xmlns:v="urn:schemas-microsoft-com:vml" Requires="v">
                <p:oleObj name="Equation" r:id="rId24" imgW="1040948" imgH="203112" progId="Equation.DSMT4">
                  <p:embed/>
                </p:oleObj>
              </mc:Choice>
              <mc:Fallback>
                <p:oleObj name="Equation" r:id="rId24" imgW="1040948" imgH="203112" progId="Equation.DSMT4">
                  <p:embed/>
                  <p:pic>
                    <p:nvPicPr>
                      <p:cNvPr id="35" name="Object 34">
                        <a:extLst>
                          <a:ext uri="{FF2B5EF4-FFF2-40B4-BE49-F238E27FC236}">
                            <a16:creationId xmlns:a16="http://schemas.microsoft.com/office/drawing/2014/main" id="{F85F10A0-6B03-4A07-A209-96BEDC51450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26101" y="4826001"/>
                        <a:ext cx="21193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a:extLst>
              <a:ext uri="{FF2B5EF4-FFF2-40B4-BE49-F238E27FC236}">
                <a16:creationId xmlns:a16="http://schemas.microsoft.com/office/drawing/2014/main" id="{CB9A62FD-1407-4D83-AA58-4590FCEA287D}"/>
              </a:ext>
            </a:extLst>
          </p:cNvPr>
          <p:cNvGraphicFramePr>
            <a:graphicFrameLocks noChangeAspect="1"/>
          </p:cNvGraphicFramePr>
          <p:nvPr/>
        </p:nvGraphicFramePr>
        <p:xfrm>
          <a:off x="5626100" y="5356226"/>
          <a:ext cx="1447800" cy="411163"/>
        </p:xfrm>
        <a:graphic>
          <a:graphicData uri="http://schemas.openxmlformats.org/presentationml/2006/ole">
            <mc:AlternateContent xmlns:mc="http://schemas.openxmlformats.org/markup-compatibility/2006">
              <mc:Choice xmlns:v="urn:schemas-microsoft-com:vml" Requires="v">
                <p:oleObj name="Equation" r:id="rId26" imgW="710891" imgH="203112" progId="Equation.DSMT4">
                  <p:embed/>
                </p:oleObj>
              </mc:Choice>
              <mc:Fallback>
                <p:oleObj name="Equation" r:id="rId26" imgW="710891" imgH="203112" progId="Equation.DSMT4">
                  <p:embed/>
                  <p:pic>
                    <p:nvPicPr>
                      <p:cNvPr id="36" name="Object 35">
                        <a:extLst>
                          <a:ext uri="{FF2B5EF4-FFF2-40B4-BE49-F238E27FC236}">
                            <a16:creationId xmlns:a16="http://schemas.microsoft.com/office/drawing/2014/main" id="{CB9A62FD-1407-4D83-AA58-4590FCEA287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26100" y="5356226"/>
                        <a:ext cx="1447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36">
            <a:extLst>
              <a:ext uri="{FF2B5EF4-FFF2-40B4-BE49-F238E27FC236}">
                <a16:creationId xmlns:a16="http://schemas.microsoft.com/office/drawing/2014/main" id="{E8987940-4204-461B-A0E2-D7487BBFB5F4}"/>
              </a:ext>
            </a:extLst>
          </p:cNvPr>
          <p:cNvSpPr txBox="1">
            <a:spLocks noChangeArrowheads="1"/>
          </p:cNvSpPr>
          <p:nvPr/>
        </p:nvSpPr>
        <p:spPr bwMode="auto">
          <a:xfrm>
            <a:off x="1560514" y="5980114"/>
            <a:ext cx="8097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The average score of all COMC writers of that year is 35.092  with </a:t>
            </a:r>
            <a:br>
              <a:rPr lang="en-CA" altLang="en-US" sz="2000">
                <a:solidFill>
                  <a:srgbClr val="FF0000"/>
                </a:solidFill>
              </a:rPr>
            </a:br>
            <a:r>
              <a:rPr lang="en-CA" altLang="en-US" sz="2000">
                <a:solidFill>
                  <a:srgbClr val="FF0000"/>
                </a:solidFill>
              </a:rPr>
              <a:t>a SD of 14.257</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500"/>
                                        <p:tgtEl>
                                          <p:spTgt spid="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blinds(horizontal)">
                                      <p:cBhvr>
                                        <p:cTn id="1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1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6367-490B-45D2-A3B0-299BB19E210D}"/>
              </a:ext>
            </a:extLst>
          </p:cNvPr>
          <p:cNvSpPr>
            <a:spLocks noGrp="1"/>
          </p:cNvSpPr>
          <p:nvPr>
            <p:ph type="title"/>
          </p:nvPr>
        </p:nvSpPr>
        <p:spPr>
          <a:xfrm>
            <a:off x="313267" y="152401"/>
            <a:ext cx="11404600" cy="622300"/>
          </a:xfrm>
        </p:spPr>
        <p:txBody>
          <a:bodyPr>
            <a:normAutofit fontScale="90000"/>
          </a:bodyPr>
          <a:lstStyle/>
          <a:p>
            <a:pPr>
              <a:defRPr/>
            </a:pPr>
            <a:r>
              <a:rPr lang="en-CA" dirty="0"/>
              <a:t>Area under Normal Distribution within several Std Deviations: </a:t>
            </a:r>
          </a:p>
        </p:txBody>
      </p:sp>
      <p:sp>
        <p:nvSpPr>
          <p:cNvPr id="30723" name="Content Placeholder 2">
            <a:extLst>
              <a:ext uri="{FF2B5EF4-FFF2-40B4-BE49-F238E27FC236}">
                <a16:creationId xmlns:a16="http://schemas.microsoft.com/office/drawing/2014/main" id="{33427E2E-0399-4467-A9F7-AB69A7524312}"/>
              </a:ext>
            </a:extLst>
          </p:cNvPr>
          <p:cNvSpPr>
            <a:spLocks noGrp="1"/>
          </p:cNvSpPr>
          <p:nvPr>
            <p:ph sz="quarter" idx="1"/>
          </p:nvPr>
        </p:nvSpPr>
        <p:spPr>
          <a:xfrm>
            <a:off x="499533" y="992188"/>
            <a:ext cx="10430934" cy="1524000"/>
          </a:xfrm>
        </p:spPr>
        <p:txBody>
          <a:bodyPr/>
          <a:lstStyle/>
          <a:p>
            <a:r>
              <a:rPr lang="en-CA" altLang="en-US" dirty="0"/>
              <a:t>“approximately Normally distributed” </a:t>
            </a:r>
          </a:p>
          <a:p>
            <a:pPr lvl="1"/>
            <a:r>
              <a:rPr lang="en-CA" altLang="en-US" dirty="0"/>
              <a:t>Density curve is symmetrically distributed, single peaked, bell shaped, and data set follows the approximations of the 68,95,99.7 rule</a:t>
            </a:r>
          </a:p>
        </p:txBody>
      </p:sp>
      <p:pic>
        <p:nvPicPr>
          <p:cNvPr id="30724" name="Picture 3">
            <a:extLst>
              <a:ext uri="{FF2B5EF4-FFF2-40B4-BE49-F238E27FC236}">
                <a16:creationId xmlns:a16="http://schemas.microsoft.com/office/drawing/2014/main" id="{6D625F0D-FD34-4FED-9B04-745F43582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2516189"/>
            <a:ext cx="7397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ED53137C-C0C6-4ED7-942C-E971EB444B34}"/>
              </a:ext>
            </a:extLst>
          </p:cNvPr>
          <p:cNvSpPr>
            <a:spLocks noGrp="1"/>
          </p:cNvSpPr>
          <p:nvPr>
            <p:ph sz="quarter" idx="1"/>
          </p:nvPr>
        </p:nvSpPr>
        <p:spPr>
          <a:xfrm>
            <a:off x="1763714" y="69850"/>
            <a:ext cx="8461375" cy="877888"/>
          </a:xfrm>
        </p:spPr>
        <p:txBody>
          <a:bodyPr/>
          <a:lstStyle/>
          <a:p>
            <a:r>
              <a:rPr lang="en-CA" altLang="en-US" sz="2100"/>
              <a:t>In this section, you will learn to compare a score of a test or any result/data point </a:t>
            </a:r>
            <a:r>
              <a:rPr lang="en-CA" altLang="en-US" sz="2100" b="1" i="1" u="sng"/>
              <a:t>relative</a:t>
            </a:r>
            <a:r>
              <a:rPr lang="en-CA" altLang="en-US" sz="2100"/>
              <a:t> to all other scores or data points</a:t>
            </a:r>
          </a:p>
        </p:txBody>
      </p:sp>
      <p:sp>
        <p:nvSpPr>
          <p:cNvPr id="4" name="Content Placeholder 2">
            <a:extLst>
              <a:ext uri="{FF2B5EF4-FFF2-40B4-BE49-F238E27FC236}">
                <a16:creationId xmlns:a16="http://schemas.microsoft.com/office/drawing/2014/main" id="{98B65B00-8E00-4325-AF44-64259E9873B6}"/>
              </a:ext>
            </a:extLst>
          </p:cNvPr>
          <p:cNvSpPr txBox="1">
            <a:spLocks/>
          </p:cNvSpPr>
          <p:nvPr/>
        </p:nvSpPr>
        <p:spPr bwMode="auto">
          <a:xfrm>
            <a:off x="1855789" y="947739"/>
            <a:ext cx="858202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Q: Suppose you wrote a test and got 90%.  Later you realize that everyone also got around 90%.  Even the kid that usually fails also got around 90%.  How would you feel about your result relative to other scores in the class?</a:t>
            </a:r>
          </a:p>
        </p:txBody>
      </p:sp>
      <p:sp>
        <p:nvSpPr>
          <p:cNvPr id="5" name="Content Placeholder 2">
            <a:extLst>
              <a:ext uri="{FF2B5EF4-FFF2-40B4-BE49-F238E27FC236}">
                <a16:creationId xmlns:a16="http://schemas.microsoft.com/office/drawing/2014/main" id="{4D4D0E11-67FE-4709-A531-576DDA790B22}"/>
              </a:ext>
            </a:extLst>
          </p:cNvPr>
          <p:cNvSpPr txBox="1">
            <a:spLocks/>
          </p:cNvSpPr>
          <p:nvPr/>
        </p:nvSpPr>
        <p:spPr bwMode="auto">
          <a:xfrm>
            <a:off x="1643064" y="2257426"/>
            <a:ext cx="85820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solidFill>
                  <a:srgbClr val="FF0000"/>
                </a:solidFill>
              </a:rPr>
              <a:t>Answer: I would be inclined to use my score to reduce any self esteem issues, but since everyone got around the same score, it could mean that the test was easy and my score wasn’t much better compared to the class.  </a:t>
            </a:r>
          </a:p>
        </p:txBody>
      </p:sp>
      <p:sp>
        <p:nvSpPr>
          <p:cNvPr id="6" name="Content Placeholder 2">
            <a:extLst>
              <a:ext uri="{FF2B5EF4-FFF2-40B4-BE49-F238E27FC236}">
                <a16:creationId xmlns:a16="http://schemas.microsoft.com/office/drawing/2014/main" id="{C57B832F-DC77-4054-A5B7-C613322A3DC2}"/>
              </a:ext>
            </a:extLst>
          </p:cNvPr>
          <p:cNvSpPr txBox="1">
            <a:spLocks/>
          </p:cNvSpPr>
          <p:nvPr/>
        </p:nvSpPr>
        <p:spPr bwMode="auto">
          <a:xfrm>
            <a:off x="1804989" y="3870326"/>
            <a:ext cx="85820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Q: What if you wrote a test and got 65% instead? Later you realize that the entire class got less than 45%.  How would you feel about your result relative to other scores in the class?</a:t>
            </a:r>
          </a:p>
        </p:txBody>
      </p:sp>
      <p:sp>
        <p:nvSpPr>
          <p:cNvPr id="7" name="Content Placeholder 2">
            <a:extLst>
              <a:ext uri="{FF2B5EF4-FFF2-40B4-BE49-F238E27FC236}">
                <a16:creationId xmlns:a16="http://schemas.microsoft.com/office/drawing/2014/main" id="{6A892BFF-00ED-4FA9-813F-9CB3B625C107}"/>
              </a:ext>
            </a:extLst>
          </p:cNvPr>
          <p:cNvSpPr txBox="1">
            <a:spLocks/>
          </p:cNvSpPr>
          <p:nvPr/>
        </p:nvSpPr>
        <p:spPr bwMode="auto">
          <a:xfrm>
            <a:off x="1624014" y="4860926"/>
            <a:ext cx="85820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solidFill>
                  <a:srgbClr val="FF0000"/>
                </a:solidFill>
              </a:rPr>
              <a:t>Answer: I would be inclined to beat myself for getting anything less than an Asian fail.  However, since my relative standing compared to the entire is much higher, it means that I scored better than everyone else in a difficult test.  I would feel better about my score. </a:t>
            </a:r>
          </a:p>
        </p:txBody>
      </p:sp>
      <p:sp>
        <p:nvSpPr>
          <p:cNvPr id="21" name="Rectangle 20">
            <a:extLst>
              <a:ext uri="{FF2B5EF4-FFF2-40B4-BE49-F238E27FC236}">
                <a16:creationId xmlns:a16="http://schemas.microsoft.com/office/drawing/2014/main" id="{C5F226E8-F1B6-4749-8579-E695ECC59D92}"/>
              </a:ext>
            </a:extLst>
          </p:cNvPr>
          <p:cNvSpPr/>
          <p:nvPr/>
        </p:nvSpPr>
        <p:spPr>
          <a:xfrm>
            <a:off x="1587500" y="2205039"/>
            <a:ext cx="8813800" cy="431323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nvGrpSpPr>
          <p:cNvPr id="32" name="Group 31">
            <a:extLst>
              <a:ext uri="{FF2B5EF4-FFF2-40B4-BE49-F238E27FC236}">
                <a16:creationId xmlns:a16="http://schemas.microsoft.com/office/drawing/2014/main" id="{503B9AC1-86F4-41ED-8C35-A12B64517400}"/>
              </a:ext>
            </a:extLst>
          </p:cNvPr>
          <p:cNvGrpSpPr>
            <a:grpSpLocks/>
          </p:cNvGrpSpPr>
          <p:nvPr/>
        </p:nvGrpSpPr>
        <p:grpSpPr bwMode="auto">
          <a:xfrm>
            <a:off x="2036764" y="2303464"/>
            <a:ext cx="3222625" cy="2020887"/>
            <a:chOff x="513471" y="2303804"/>
            <a:chExt cx="3222595" cy="2020276"/>
          </a:xfrm>
        </p:grpSpPr>
        <p:sp>
          <p:nvSpPr>
            <p:cNvPr id="11287" name="Freeform 41">
              <a:extLst>
                <a:ext uri="{FF2B5EF4-FFF2-40B4-BE49-F238E27FC236}">
                  <a16:creationId xmlns:a16="http://schemas.microsoft.com/office/drawing/2014/main" id="{4711B5C4-15AA-4278-989B-AA4BEA6F41D1}"/>
                </a:ext>
              </a:extLst>
            </p:cNvPr>
            <p:cNvSpPr>
              <a:spLocks/>
            </p:cNvSpPr>
            <p:nvPr/>
          </p:nvSpPr>
          <p:spPr bwMode="auto">
            <a:xfrm>
              <a:off x="2082018" y="2909761"/>
              <a:ext cx="1456007" cy="1148633"/>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88" name="Group 25">
              <a:extLst>
                <a:ext uri="{FF2B5EF4-FFF2-40B4-BE49-F238E27FC236}">
                  <a16:creationId xmlns:a16="http://schemas.microsoft.com/office/drawing/2014/main" id="{15D6FD1D-EC9D-4A6B-8EF8-15A4C9DB38BF}"/>
                </a:ext>
              </a:extLst>
            </p:cNvPr>
            <p:cNvGrpSpPr>
              <a:grpSpLocks/>
            </p:cNvGrpSpPr>
            <p:nvPr/>
          </p:nvGrpSpPr>
          <p:grpSpPr bwMode="auto">
            <a:xfrm>
              <a:off x="513471" y="2303804"/>
              <a:ext cx="3222595" cy="1784386"/>
              <a:chOff x="513471" y="2287965"/>
              <a:chExt cx="3251200" cy="1800225"/>
            </a:xfrm>
          </p:grpSpPr>
          <p:cxnSp>
            <p:nvCxnSpPr>
              <p:cNvPr id="24" name="Straight Arrow Connector 23">
                <a:extLst>
                  <a:ext uri="{FF2B5EF4-FFF2-40B4-BE49-F238E27FC236}">
                    <a16:creationId xmlns:a16="http://schemas.microsoft.com/office/drawing/2014/main" id="{E8C5D632-ABA2-4DE6-90A2-D25B56B4A5E0}"/>
                  </a:ext>
                </a:extLst>
              </p:cNvPr>
              <p:cNvCxnSpPr/>
              <p:nvPr/>
            </p:nvCxnSpPr>
            <p:spPr bwMode="auto">
              <a:xfrm flipV="1">
                <a:off x="513471" y="2287965"/>
                <a:ext cx="0" cy="1799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0A0BA0-5CFE-4667-90A2-885DC5C5D393}"/>
                  </a:ext>
                </a:extLst>
              </p:cNvPr>
              <p:cNvCxnSpPr>
                <a:cxnSpLocks/>
              </p:cNvCxnSpPr>
              <p:nvPr/>
            </p:nvCxnSpPr>
            <p:spPr bwMode="auto">
              <a:xfrm flipV="1">
                <a:off x="513471" y="4087609"/>
                <a:ext cx="3251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1289" name="Object 26">
              <a:extLst>
                <a:ext uri="{FF2B5EF4-FFF2-40B4-BE49-F238E27FC236}">
                  <a16:creationId xmlns:a16="http://schemas.microsoft.com/office/drawing/2014/main" id="{E933FCED-95D0-49B7-AAC3-463A0E33CD53}"/>
                </a:ext>
              </a:extLst>
            </p:cNvPr>
            <p:cNvGraphicFramePr>
              <a:graphicFrameLocks noChangeAspect="1"/>
            </p:cNvGraphicFramePr>
            <p:nvPr/>
          </p:nvGraphicFramePr>
          <p:xfrm>
            <a:off x="2703439" y="4114897"/>
            <a:ext cx="314707" cy="209183"/>
          </p:xfrm>
          <a:graphic>
            <a:graphicData uri="http://schemas.openxmlformats.org/presentationml/2006/ole">
              <mc:AlternateContent xmlns:mc="http://schemas.openxmlformats.org/markup-compatibility/2006">
                <mc:Choice xmlns:v="urn:schemas-microsoft-com:vml" Requires="v">
                  <p:oleObj name="Equation" r:id="rId4" imgW="317087" imgH="177569" progId="Equation.DSMT4">
                    <p:embed/>
                  </p:oleObj>
                </mc:Choice>
                <mc:Fallback>
                  <p:oleObj name="Equation" r:id="rId4" imgW="317087" imgH="177569" progId="Equation.DSMT4">
                    <p:embed/>
                    <p:pic>
                      <p:nvPicPr>
                        <p:cNvPr id="11289" name="Object 26">
                          <a:extLst>
                            <a:ext uri="{FF2B5EF4-FFF2-40B4-BE49-F238E27FC236}">
                              <a16:creationId xmlns:a16="http://schemas.microsoft.com/office/drawing/2014/main" id="{E933FCED-95D0-49B7-AAC3-463A0E33CD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439" y="4114897"/>
                          <a:ext cx="314707" cy="20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9" name="Straight Connector 28">
              <a:extLst>
                <a:ext uri="{FF2B5EF4-FFF2-40B4-BE49-F238E27FC236}">
                  <a16:creationId xmlns:a16="http://schemas.microsoft.com/office/drawing/2014/main" id="{737AA8E1-E085-4507-BF50-C87865D26970}"/>
                </a:ext>
              </a:extLst>
            </p:cNvPr>
            <p:cNvCxnSpPr/>
            <p:nvPr/>
          </p:nvCxnSpPr>
          <p:spPr>
            <a:xfrm>
              <a:off x="2834374" y="3954305"/>
              <a:ext cx="0" cy="2221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FDE3F87A-FABC-427E-8640-B66B159E6EEC}"/>
              </a:ext>
            </a:extLst>
          </p:cNvPr>
          <p:cNvSpPr txBox="1">
            <a:spLocks noChangeArrowheads="1"/>
          </p:cNvSpPr>
          <p:nvPr/>
        </p:nvSpPr>
        <p:spPr bwMode="auto">
          <a:xfrm>
            <a:off x="2501900" y="2397125"/>
            <a:ext cx="236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1</a:t>
            </a:r>
            <a:r>
              <a:rPr lang="en-CA" altLang="en-US" baseline="30000"/>
              <a:t>st</a:t>
            </a:r>
            <a:r>
              <a:rPr lang="en-CA" altLang="en-US"/>
              <a:t> Test (90%)</a:t>
            </a:r>
          </a:p>
        </p:txBody>
      </p:sp>
      <p:cxnSp>
        <p:nvCxnSpPr>
          <p:cNvPr id="35" name="Straight Connector 34">
            <a:extLst>
              <a:ext uri="{FF2B5EF4-FFF2-40B4-BE49-F238E27FC236}">
                <a16:creationId xmlns:a16="http://schemas.microsoft.com/office/drawing/2014/main" id="{758CE209-BD82-469F-8E1E-06662848F9D0}"/>
              </a:ext>
            </a:extLst>
          </p:cNvPr>
          <p:cNvCxnSpPr/>
          <p:nvPr/>
        </p:nvCxnSpPr>
        <p:spPr>
          <a:xfrm flipV="1">
            <a:off x="4371975" y="2728913"/>
            <a:ext cx="0" cy="135731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0DDA956-0E87-40DF-B5E5-1EB95EFF75B0}"/>
              </a:ext>
            </a:extLst>
          </p:cNvPr>
          <p:cNvSpPr txBox="1">
            <a:spLocks noChangeArrowheads="1"/>
          </p:cNvSpPr>
          <p:nvPr/>
        </p:nvSpPr>
        <p:spPr bwMode="auto">
          <a:xfrm>
            <a:off x="1912938" y="4483101"/>
            <a:ext cx="3409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Despite getting a good mark of 90%, the relative standing of your score is just average</a:t>
            </a:r>
          </a:p>
        </p:txBody>
      </p:sp>
      <p:grpSp>
        <p:nvGrpSpPr>
          <p:cNvPr id="52" name="Group 51">
            <a:extLst>
              <a:ext uri="{FF2B5EF4-FFF2-40B4-BE49-F238E27FC236}">
                <a16:creationId xmlns:a16="http://schemas.microsoft.com/office/drawing/2014/main" id="{85AADAC6-7183-4EF6-9740-879BAB47360E}"/>
              </a:ext>
            </a:extLst>
          </p:cNvPr>
          <p:cNvGrpSpPr>
            <a:grpSpLocks/>
          </p:cNvGrpSpPr>
          <p:nvPr/>
        </p:nvGrpSpPr>
        <p:grpSpPr bwMode="auto">
          <a:xfrm>
            <a:off x="6292851" y="2324100"/>
            <a:ext cx="3222625" cy="2020888"/>
            <a:chOff x="4768772" y="2323925"/>
            <a:chExt cx="3222595" cy="2021063"/>
          </a:xfrm>
        </p:grpSpPr>
        <p:sp>
          <p:nvSpPr>
            <p:cNvPr id="11280" name="Freeform 41">
              <a:extLst>
                <a:ext uri="{FF2B5EF4-FFF2-40B4-BE49-F238E27FC236}">
                  <a16:creationId xmlns:a16="http://schemas.microsoft.com/office/drawing/2014/main" id="{C2DCA4BF-F1A0-444E-823F-CFEB270F27AD}"/>
                </a:ext>
              </a:extLst>
            </p:cNvPr>
            <p:cNvSpPr>
              <a:spLocks/>
            </p:cNvSpPr>
            <p:nvPr/>
          </p:nvSpPr>
          <p:spPr bwMode="auto">
            <a:xfrm>
              <a:off x="5036055" y="2929882"/>
              <a:ext cx="1456007" cy="1148633"/>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81" name="Group 45">
              <a:extLst>
                <a:ext uri="{FF2B5EF4-FFF2-40B4-BE49-F238E27FC236}">
                  <a16:creationId xmlns:a16="http://schemas.microsoft.com/office/drawing/2014/main" id="{CBF3CA16-ADBB-4E22-AD08-29327E1E1769}"/>
                </a:ext>
              </a:extLst>
            </p:cNvPr>
            <p:cNvGrpSpPr>
              <a:grpSpLocks/>
            </p:cNvGrpSpPr>
            <p:nvPr/>
          </p:nvGrpSpPr>
          <p:grpSpPr bwMode="auto">
            <a:xfrm>
              <a:off x="4768772" y="2323925"/>
              <a:ext cx="3222595" cy="1784386"/>
              <a:chOff x="513471" y="2287965"/>
              <a:chExt cx="3251200" cy="1800225"/>
            </a:xfrm>
          </p:grpSpPr>
          <p:cxnSp>
            <p:nvCxnSpPr>
              <p:cNvPr id="49" name="Straight Arrow Connector 48">
                <a:extLst>
                  <a:ext uri="{FF2B5EF4-FFF2-40B4-BE49-F238E27FC236}">
                    <a16:creationId xmlns:a16="http://schemas.microsoft.com/office/drawing/2014/main" id="{03167FFF-2E11-4F0B-A983-B5710868D5A0}"/>
                  </a:ext>
                </a:extLst>
              </p:cNvPr>
              <p:cNvCxnSpPr/>
              <p:nvPr/>
            </p:nvCxnSpPr>
            <p:spPr bwMode="auto">
              <a:xfrm flipV="1">
                <a:off x="513471" y="2287965"/>
                <a:ext cx="0" cy="1800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B403E78-B746-4D90-8ED6-1512A8549C49}"/>
                  </a:ext>
                </a:extLst>
              </p:cNvPr>
              <p:cNvCxnSpPr>
                <a:cxnSpLocks/>
              </p:cNvCxnSpPr>
              <p:nvPr/>
            </p:nvCxnSpPr>
            <p:spPr bwMode="auto">
              <a:xfrm flipV="1">
                <a:off x="513471" y="4088310"/>
                <a:ext cx="3251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1282" name="Object 46">
              <a:extLst>
                <a:ext uri="{FF2B5EF4-FFF2-40B4-BE49-F238E27FC236}">
                  <a16:creationId xmlns:a16="http://schemas.microsoft.com/office/drawing/2014/main" id="{FB1B8972-F79A-4D5E-839E-F000F8EA09DE}"/>
                </a:ext>
              </a:extLst>
            </p:cNvPr>
            <p:cNvGraphicFramePr>
              <a:graphicFrameLocks noChangeAspect="1"/>
            </p:cNvGraphicFramePr>
            <p:nvPr/>
          </p:nvGraphicFramePr>
          <p:xfrm>
            <a:off x="5622461" y="4135438"/>
            <a:ext cx="328612" cy="209550"/>
          </p:xfrm>
          <a:graphic>
            <a:graphicData uri="http://schemas.openxmlformats.org/presentationml/2006/ole">
              <mc:AlternateContent xmlns:mc="http://schemas.openxmlformats.org/markup-compatibility/2006">
                <mc:Choice xmlns:v="urn:schemas-microsoft-com:vml" Requires="v">
                  <p:oleObj name="Equation" r:id="rId6" imgW="329914" imgH="177646" progId="Equation.DSMT4">
                    <p:embed/>
                  </p:oleObj>
                </mc:Choice>
                <mc:Fallback>
                  <p:oleObj name="Equation" r:id="rId6" imgW="329914" imgH="177646" progId="Equation.DSMT4">
                    <p:embed/>
                    <p:pic>
                      <p:nvPicPr>
                        <p:cNvPr id="11282" name="Object 46">
                          <a:extLst>
                            <a:ext uri="{FF2B5EF4-FFF2-40B4-BE49-F238E27FC236}">
                              <a16:creationId xmlns:a16="http://schemas.microsoft.com/office/drawing/2014/main" id="{FB1B8972-F79A-4D5E-839E-F000F8EA0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2461" y="4135438"/>
                          <a:ext cx="328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8" name="Straight Connector 47">
              <a:extLst>
                <a:ext uri="{FF2B5EF4-FFF2-40B4-BE49-F238E27FC236}">
                  <a16:creationId xmlns:a16="http://schemas.microsoft.com/office/drawing/2014/main" id="{9DA1A046-CCD3-4A18-9BEF-28C9BB70E312}"/>
                </a:ext>
              </a:extLst>
            </p:cNvPr>
            <p:cNvCxnSpPr/>
            <p:nvPr/>
          </p:nvCxnSpPr>
          <p:spPr>
            <a:xfrm>
              <a:off x="5781588" y="3975068"/>
              <a:ext cx="0" cy="2206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284" name="TextBox 50">
              <a:extLst>
                <a:ext uri="{FF2B5EF4-FFF2-40B4-BE49-F238E27FC236}">
                  <a16:creationId xmlns:a16="http://schemas.microsoft.com/office/drawing/2014/main" id="{F4718FB0-F7B4-4B1D-AEB0-30A4314F04DE}"/>
                </a:ext>
              </a:extLst>
            </p:cNvPr>
            <p:cNvSpPr txBox="1">
              <a:spLocks noChangeArrowheads="1"/>
            </p:cNvSpPr>
            <p:nvPr/>
          </p:nvSpPr>
          <p:spPr bwMode="auto">
            <a:xfrm>
              <a:off x="5233006" y="2417246"/>
              <a:ext cx="2363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2</a:t>
              </a:r>
              <a:r>
                <a:rPr lang="en-CA" altLang="en-US" baseline="30000"/>
                <a:t>nd</a:t>
              </a:r>
              <a:r>
                <a:rPr lang="en-CA" altLang="en-US"/>
                <a:t>  Test (65%)</a:t>
              </a:r>
            </a:p>
          </p:txBody>
        </p:sp>
      </p:grpSp>
      <p:cxnSp>
        <p:nvCxnSpPr>
          <p:cNvPr id="55" name="Straight Connector 54">
            <a:extLst>
              <a:ext uri="{FF2B5EF4-FFF2-40B4-BE49-F238E27FC236}">
                <a16:creationId xmlns:a16="http://schemas.microsoft.com/office/drawing/2014/main" id="{41142683-2364-4C10-A3C4-B27ACC8994CE}"/>
              </a:ext>
            </a:extLst>
          </p:cNvPr>
          <p:cNvCxnSpPr/>
          <p:nvPr/>
        </p:nvCxnSpPr>
        <p:spPr>
          <a:xfrm flipV="1">
            <a:off x="8612188" y="2825751"/>
            <a:ext cx="0" cy="135731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6" name="Object 55">
            <a:extLst>
              <a:ext uri="{FF2B5EF4-FFF2-40B4-BE49-F238E27FC236}">
                <a16:creationId xmlns:a16="http://schemas.microsoft.com/office/drawing/2014/main" id="{63B0A38A-8A7C-4031-B60C-8C6315F1B9A8}"/>
              </a:ext>
            </a:extLst>
          </p:cNvPr>
          <p:cNvGraphicFramePr>
            <a:graphicFrameLocks noChangeAspect="1"/>
          </p:cNvGraphicFramePr>
          <p:nvPr/>
        </p:nvGraphicFramePr>
        <p:xfrm>
          <a:off x="8469313" y="4191000"/>
          <a:ext cx="330200" cy="177800"/>
        </p:xfrm>
        <a:graphic>
          <a:graphicData uri="http://schemas.openxmlformats.org/presentationml/2006/ole">
            <mc:AlternateContent xmlns:mc="http://schemas.openxmlformats.org/markup-compatibility/2006">
              <mc:Choice xmlns:v="urn:schemas-microsoft-com:vml" Requires="v">
                <p:oleObj name="Equation" r:id="rId8" imgW="329914" imgH="177646" progId="Equation.DSMT4">
                  <p:embed/>
                </p:oleObj>
              </mc:Choice>
              <mc:Fallback>
                <p:oleObj name="Equation" r:id="rId8" imgW="329914" imgH="177646" progId="Equation.DSMT4">
                  <p:embed/>
                  <p:pic>
                    <p:nvPicPr>
                      <p:cNvPr id="56" name="Object 55">
                        <a:extLst>
                          <a:ext uri="{FF2B5EF4-FFF2-40B4-BE49-F238E27FC236}">
                            <a16:creationId xmlns:a16="http://schemas.microsoft.com/office/drawing/2014/main" id="{63B0A38A-8A7C-4031-B60C-8C6315F1B9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9313" y="4191000"/>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TextBox 56">
            <a:extLst>
              <a:ext uri="{FF2B5EF4-FFF2-40B4-BE49-F238E27FC236}">
                <a16:creationId xmlns:a16="http://schemas.microsoft.com/office/drawing/2014/main" id="{400A9834-8154-4613-A3ED-C819E06422F7}"/>
              </a:ext>
            </a:extLst>
          </p:cNvPr>
          <p:cNvSpPr txBox="1">
            <a:spLocks noChangeArrowheads="1"/>
          </p:cNvSpPr>
          <p:nvPr/>
        </p:nvSpPr>
        <p:spPr bwMode="auto">
          <a:xfrm>
            <a:off x="6199188" y="4495800"/>
            <a:ext cx="3409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Although 65% may seem like a bad mark, the relative standing compared to the class is very high.  This means that you did very well compared to other students in the class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par>
                                <p:cTn id="58" presetID="10" presetClass="entr" presetSubtype="0"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1" grpId="0" animBg="1"/>
      <p:bldP spid="33" grpId="0"/>
      <p:bldP spid="3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EBC4A1CE-00A5-495C-9939-86A5A1373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33" y="137583"/>
            <a:ext cx="8779934" cy="391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FDB518F4-2E93-4183-92F9-2A720532CA3A}"/>
              </a:ext>
            </a:extLst>
          </p:cNvPr>
          <p:cNvSpPr>
            <a:spLocks noGrp="1"/>
          </p:cNvSpPr>
          <p:nvPr>
            <p:ph sz="quarter" idx="1"/>
          </p:nvPr>
        </p:nvSpPr>
        <p:spPr>
          <a:xfrm>
            <a:off x="414867" y="4000500"/>
            <a:ext cx="11116733" cy="1136650"/>
          </a:xfrm>
        </p:spPr>
        <p:txBody>
          <a:bodyPr/>
          <a:lstStyle/>
          <a:p>
            <a:pPr marL="0" indent="0" eaLnBrk="1" hangingPunct="1">
              <a:buNone/>
            </a:pPr>
            <a:r>
              <a:rPr lang="en-CA" altLang="en-US" sz="2200" dirty="0"/>
              <a:t>Jim is in a class where the scores are approximately Normally distributed.  If the mean score is 80% with a std dev of 5%, which of the following formula will give the score at the 75</a:t>
            </a:r>
            <a:r>
              <a:rPr lang="en-CA" altLang="en-US" sz="2200" baseline="30000" dirty="0"/>
              <a:t>th</a:t>
            </a:r>
            <a:r>
              <a:rPr lang="en-CA" altLang="en-US" sz="2200" dirty="0"/>
              <a:t> percentile? </a:t>
            </a:r>
          </a:p>
        </p:txBody>
      </p:sp>
      <p:graphicFrame>
        <p:nvGraphicFramePr>
          <p:cNvPr id="32772" name="Object 5">
            <a:extLst>
              <a:ext uri="{FF2B5EF4-FFF2-40B4-BE49-F238E27FC236}">
                <a16:creationId xmlns:a16="http://schemas.microsoft.com/office/drawing/2014/main" id="{CB5DCA26-1A24-4681-9B47-CF68BB5DF853}"/>
              </a:ext>
            </a:extLst>
          </p:cNvPr>
          <p:cNvGraphicFramePr>
            <a:graphicFrameLocks noChangeAspect="1"/>
          </p:cNvGraphicFramePr>
          <p:nvPr>
            <p:extLst>
              <p:ext uri="{D42A27DB-BD31-4B8C-83A1-F6EECF244321}">
                <p14:modId xmlns:p14="http://schemas.microsoft.com/office/powerpoint/2010/main" val="1564928088"/>
              </p:ext>
            </p:extLst>
          </p:nvPr>
        </p:nvGraphicFramePr>
        <p:xfrm>
          <a:off x="1737783" y="5227111"/>
          <a:ext cx="1631950" cy="487363"/>
        </p:xfrm>
        <a:graphic>
          <a:graphicData uri="http://schemas.openxmlformats.org/presentationml/2006/ole">
            <mc:AlternateContent xmlns:mc="http://schemas.openxmlformats.org/markup-compatibility/2006">
              <mc:Choice xmlns:v="urn:schemas-microsoft-com:vml" Requires="v">
                <p:oleObj name="Equation" r:id="rId5" imgW="850531" imgH="253890" progId="Equation.DSMT4">
                  <p:embed/>
                </p:oleObj>
              </mc:Choice>
              <mc:Fallback>
                <p:oleObj name="Equation" r:id="rId5" imgW="850531" imgH="253890" progId="Equation.DSMT4">
                  <p:embed/>
                  <p:pic>
                    <p:nvPicPr>
                      <p:cNvPr id="32772" name="Object 5">
                        <a:extLst>
                          <a:ext uri="{FF2B5EF4-FFF2-40B4-BE49-F238E27FC236}">
                            <a16:creationId xmlns:a16="http://schemas.microsoft.com/office/drawing/2014/main" id="{CB5DCA26-1A24-4681-9B47-CF68BB5DF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783" y="5227111"/>
                        <a:ext cx="16319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6">
            <a:extLst>
              <a:ext uri="{FF2B5EF4-FFF2-40B4-BE49-F238E27FC236}">
                <a16:creationId xmlns:a16="http://schemas.microsoft.com/office/drawing/2014/main" id="{B3DA6EF1-7976-4A8A-B0AC-4DF3D01CDBEB}"/>
              </a:ext>
            </a:extLst>
          </p:cNvPr>
          <p:cNvGraphicFramePr>
            <a:graphicFrameLocks noChangeAspect="1"/>
          </p:cNvGraphicFramePr>
          <p:nvPr>
            <p:extLst>
              <p:ext uri="{D42A27DB-BD31-4B8C-83A1-F6EECF244321}">
                <p14:modId xmlns:p14="http://schemas.microsoft.com/office/powerpoint/2010/main" val="904552762"/>
              </p:ext>
            </p:extLst>
          </p:nvPr>
        </p:nvGraphicFramePr>
        <p:xfrm>
          <a:off x="1726672" y="5916086"/>
          <a:ext cx="1462087" cy="754063"/>
        </p:xfrm>
        <a:graphic>
          <a:graphicData uri="http://schemas.openxmlformats.org/presentationml/2006/ole">
            <mc:AlternateContent xmlns:mc="http://schemas.openxmlformats.org/markup-compatibility/2006">
              <mc:Choice xmlns:v="urn:schemas-microsoft-com:vml" Requires="v">
                <p:oleObj name="Equation" r:id="rId7" imgW="761669" imgH="393529" progId="Equation.DSMT4">
                  <p:embed/>
                </p:oleObj>
              </mc:Choice>
              <mc:Fallback>
                <p:oleObj name="Equation" r:id="rId7" imgW="761669" imgH="393529" progId="Equation.DSMT4">
                  <p:embed/>
                  <p:pic>
                    <p:nvPicPr>
                      <p:cNvPr id="32773" name="Object 6">
                        <a:extLst>
                          <a:ext uri="{FF2B5EF4-FFF2-40B4-BE49-F238E27FC236}">
                            <a16:creationId xmlns:a16="http://schemas.microsoft.com/office/drawing/2014/main" id="{B3DA6EF1-7976-4A8A-B0AC-4DF3D01CDB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6672" y="5916086"/>
                        <a:ext cx="14620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7">
            <a:extLst>
              <a:ext uri="{FF2B5EF4-FFF2-40B4-BE49-F238E27FC236}">
                <a16:creationId xmlns:a16="http://schemas.microsoft.com/office/drawing/2014/main" id="{EB2642B7-2416-48CF-99E9-B82BA312E00F}"/>
              </a:ext>
            </a:extLst>
          </p:cNvPr>
          <p:cNvGraphicFramePr>
            <a:graphicFrameLocks noChangeAspect="1"/>
          </p:cNvGraphicFramePr>
          <p:nvPr>
            <p:extLst>
              <p:ext uri="{D42A27DB-BD31-4B8C-83A1-F6EECF244321}">
                <p14:modId xmlns:p14="http://schemas.microsoft.com/office/powerpoint/2010/main" val="2064939870"/>
              </p:ext>
            </p:extLst>
          </p:nvPr>
        </p:nvGraphicFramePr>
        <p:xfrm>
          <a:off x="4507972" y="5057248"/>
          <a:ext cx="1462087" cy="754062"/>
        </p:xfrm>
        <a:graphic>
          <a:graphicData uri="http://schemas.openxmlformats.org/presentationml/2006/ole">
            <mc:AlternateContent xmlns:mc="http://schemas.openxmlformats.org/markup-compatibility/2006">
              <mc:Choice xmlns:v="urn:schemas-microsoft-com:vml" Requires="v">
                <p:oleObj name="Equation" r:id="rId9" imgW="761669" imgH="393529" progId="Equation.DSMT4">
                  <p:embed/>
                </p:oleObj>
              </mc:Choice>
              <mc:Fallback>
                <p:oleObj name="Equation" r:id="rId9" imgW="761669" imgH="393529" progId="Equation.DSMT4">
                  <p:embed/>
                  <p:pic>
                    <p:nvPicPr>
                      <p:cNvPr id="32774" name="Object 7">
                        <a:extLst>
                          <a:ext uri="{FF2B5EF4-FFF2-40B4-BE49-F238E27FC236}">
                            <a16:creationId xmlns:a16="http://schemas.microsoft.com/office/drawing/2014/main" id="{EB2642B7-2416-48CF-99E9-B82BA312E0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7972" y="5057248"/>
                        <a:ext cx="14620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8">
            <a:extLst>
              <a:ext uri="{FF2B5EF4-FFF2-40B4-BE49-F238E27FC236}">
                <a16:creationId xmlns:a16="http://schemas.microsoft.com/office/drawing/2014/main" id="{F5FA7573-C4AA-4F13-ABEF-139CF90C121B}"/>
              </a:ext>
            </a:extLst>
          </p:cNvPr>
          <p:cNvGraphicFramePr>
            <a:graphicFrameLocks noChangeAspect="1"/>
          </p:cNvGraphicFramePr>
          <p:nvPr>
            <p:extLst>
              <p:ext uri="{D42A27DB-BD31-4B8C-83A1-F6EECF244321}">
                <p14:modId xmlns:p14="http://schemas.microsoft.com/office/powerpoint/2010/main" val="1894128980"/>
              </p:ext>
            </p:extLst>
          </p:nvPr>
        </p:nvGraphicFramePr>
        <p:xfrm>
          <a:off x="4474633" y="5876398"/>
          <a:ext cx="1485900" cy="754062"/>
        </p:xfrm>
        <a:graphic>
          <a:graphicData uri="http://schemas.openxmlformats.org/presentationml/2006/ole">
            <mc:AlternateContent xmlns:mc="http://schemas.openxmlformats.org/markup-compatibility/2006">
              <mc:Choice xmlns:v="urn:schemas-microsoft-com:vml" Requires="v">
                <p:oleObj name="Equation" r:id="rId11" imgW="774364" imgH="393529" progId="Equation.DSMT4">
                  <p:embed/>
                </p:oleObj>
              </mc:Choice>
              <mc:Fallback>
                <p:oleObj name="Equation" r:id="rId11" imgW="774364" imgH="393529" progId="Equation.DSMT4">
                  <p:embed/>
                  <p:pic>
                    <p:nvPicPr>
                      <p:cNvPr id="32775" name="Object 8">
                        <a:extLst>
                          <a:ext uri="{FF2B5EF4-FFF2-40B4-BE49-F238E27FC236}">
                            <a16:creationId xmlns:a16="http://schemas.microsoft.com/office/drawing/2014/main" id="{F5FA7573-C4AA-4F13-ABEF-139CF90C12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4633" y="5876398"/>
                        <a:ext cx="14859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6" name="Object 9">
            <a:extLst>
              <a:ext uri="{FF2B5EF4-FFF2-40B4-BE49-F238E27FC236}">
                <a16:creationId xmlns:a16="http://schemas.microsoft.com/office/drawing/2014/main" id="{83422919-65B8-4638-AD4E-84BAB8AF6BF9}"/>
              </a:ext>
            </a:extLst>
          </p:cNvPr>
          <p:cNvGraphicFramePr>
            <a:graphicFrameLocks noChangeAspect="1"/>
          </p:cNvGraphicFramePr>
          <p:nvPr>
            <p:extLst>
              <p:ext uri="{D42A27DB-BD31-4B8C-83A1-F6EECF244321}">
                <p14:modId xmlns:p14="http://schemas.microsoft.com/office/powerpoint/2010/main" val="3311740457"/>
              </p:ext>
            </p:extLst>
          </p:nvPr>
        </p:nvGraphicFramePr>
        <p:xfrm>
          <a:off x="7179734" y="4985811"/>
          <a:ext cx="1438275" cy="754063"/>
        </p:xfrm>
        <a:graphic>
          <a:graphicData uri="http://schemas.openxmlformats.org/presentationml/2006/ole">
            <mc:AlternateContent xmlns:mc="http://schemas.openxmlformats.org/markup-compatibility/2006">
              <mc:Choice xmlns:v="urn:schemas-microsoft-com:vml" Requires="v">
                <p:oleObj name="Equation" r:id="rId13" imgW="748975" imgH="393529" progId="Equation.DSMT4">
                  <p:embed/>
                </p:oleObj>
              </mc:Choice>
              <mc:Fallback>
                <p:oleObj name="Equation" r:id="rId13" imgW="748975" imgH="393529" progId="Equation.DSMT4">
                  <p:embed/>
                  <p:pic>
                    <p:nvPicPr>
                      <p:cNvPr id="32776" name="Object 9">
                        <a:extLst>
                          <a:ext uri="{FF2B5EF4-FFF2-40B4-BE49-F238E27FC236}">
                            <a16:creationId xmlns:a16="http://schemas.microsoft.com/office/drawing/2014/main" id="{83422919-65B8-4638-AD4E-84BAB8AF6B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9734" y="4985811"/>
                        <a:ext cx="1438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10">
            <a:extLst>
              <a:ext uri="{FF2B5EF4-FFF2-40B4-BE49-F238E27FC236}">
                <a16:creationId xmlns:a16="http://schemas.microsoft.com/office/drawing/2014/main" id="{54B4E3FD-5C88-4B2B-8852-AA553E0BB184}"/>
              </a:ext>
            </a:extLst>
          </p:cNvPr>
          <p:cNvGraphicFramePr>
            <a:graphicFrameLocks noChangeAspect="1"/>
          </p:cNvGraphicFramePr>
          <p:nvPr>
            <p:extLst>
              <p:ext uri="{D42A27DB-BD31-4B8C-83A1-F6EECF244321}">
                <p14:modId xmlns:p14="http://schemas.microsoft.com/office/powerpoint/2010/main" val="3711236276"/>
              </p:ext>
            </p:extLst>
          </p:nvPr>
        </p:nvGraphicFramePr>
        <p:xfrm>
          <a:off x="7136871" y="5916086"/>
          <a:ext cx="1511300" cy="754063"/>
        </p:xfrm>
        <a:graphic>
          <a:graphicData uri="http://schemas.openxmlformats.org/presentationml/2006/ole">
            <mc:AlternateContent xmlns:mc="http://schemas.openxmlformats.org/markup-compatibility/2006">
              <mc:Choice xmlns:v="urn:schemas-microsoft-com:vml" Requires="v">
                <p:oleObj name="Equation" r:id="rId15" imgW="787058" imgH="393529" progId="Equation.DSMT4">
                  <p:embed/>
                </p:oleObj>
              </mc:Choice>
              <mc:Fallback>
                <p:oleObj name="Equation" r:id="rId15" imgW="787058" imgH="393529" progId="Equation.DSMT4">
                  <p:embed/>
                  <p:pic>
                    <p:nvPicPr>
                      <p:cNvPr id="32777" name="Object 10">
                        <a:extLst>
                          <a:ext uri="{FF2B5EF4-FFF2-40B4-BE49-F238E27FC236}">
                            <a16:creationId xmlns:a16="http://schemas.microsoft.com/office/drawing/2014/main" id="{54B4E3FD-5C88-4B2B-8852-AA553E0BB1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6871" y="5916086"/>
                        <a:ext cx="15113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547E-9EBE-4090-AF22-9FCDA66F5D88}"/>
              </a:ext>
            </a:extLst>
          </p:cNvPr>
          <p:cNvSpPr>
            <a:spLocks noGrp="1"/>
          </p:cNvSpPr>
          <p:nvPr>
            <p:ph type="title"/>
          </p:nvPr>
        </p:nvSpPr>
        <p:spPr>
          <a:xfrm>
            <a:off x="1643063" y="46039"/>
            <a:ext cx="8623300" cy="1011237"/>
          </a:xfrm>
        </p:spPr>
        <p:txBody>
          <a:bodyPr>
            <a:normAutofit fontScale="90000"/>
          </a:bodyPr>
          <a:lstStyle/>
          <a:p>
            <a:pPr>
              <a:defRPr/>
            </a:pPr>
            <a:r>
              <a:rPr lang="en-CA" sz="2200" dirty="0"/>
              <a:t>Ex: Julie wrote the SAT in her school district with 700 other students.  The highest possible score is 1600.  The distribution of scores is given below: </a:t>
            </a:r>
          </a:p>
        </p:txBody>
      </p:sp>
      <p:sp>
        <p:nvSpPr>
          <p:cNvPr id="34819" name="Content Placeholder 2">
            <a:extLst>
              <a:ext uri="{FF2B5EF4-FFF2-40B4-BE49-F238E27FC236}">
                <a16:creationId xmlns:a16="http://schemas.microsoft.com/office/drawing/2014/main" id="{4C99A32D-2176-4AFC-B9B2-33D7DE450EAB}"/>
              </a:ext>
            </a:extLst>
          </p:cNvPr>
          <p:cNvSpPr>
            <a:spLocks noGrp="1"/>
          </p:cNvSpPr>
          <p:nvPr>
            <p:ph sz="quarter" idx="1"/>
          </p:nvPr>
        </p:nvSpPr>
        <p:spPr>
          <a:xfrm>
            <a:off x="1725613" y="917575"/>
            <a:ext cx="8540750" cy="1011238"/>
          </a:xfrm>
        </p:spPr>
        <p:txBody>
          <a:bodyPr/>
          <a:lstStyle/>
          <a:p>
            <a:pPr marL="0" indent="0">
              <a:buNone/>
            </a:pPr>
            <a:r>
              <a:rPr lang="en-CA" altLang="en-US"/>
              <a:t>N	Mean    Median    stDev    Min     Max   Q1     Q3</a:t>
            </a:r>
          </a:p>
          <a:p>
            <a:pPr marL="0" indent="0">
              <a:buNone/>
            </a:pPr>
            <a:r>
              <a:rPr lang="en-CA" altLang="en-US"/>
              <a:t>700       1060     1085  	195      640    1570  1040   1254</a:t>
            </a:r>
          </a:p>
        </p:txBody>
      </p:sp>
      <p:pic>
        <p:nvPicPr>
          <p:cNvPr id="34820" name="Picture 3">
            <a:extLst>
              <a:ext uri="{FF2B5EF4-FFF2-40B4-BE49-F238E27FC236}">
                <a16:creationId xmlns:a16="http://schemas.microsoft.com/office/drawing/2014/main" id="{8F2257C1-4EC1-47CE-B4DE-1595C9451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1779588"/>
            <a:ext cx="56261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4C7C4EE8-2D87-4641-8F5C-2E2638084F43}"/>
              </a:ext>
            </a:extLst>
          </p:cNvPr>
          <p:cNvCxnSpPr/>
          <p:nvPr/>
        </p:nvCxnSpPr>
        <p:spPr>
          <a:xfrm>
            <a:off x="3054351" y="4691063"/>
            <a:ext cx="5065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5AA0B1-7DBA-43C8-8FFF-3275EC13051E}"/>
              </a:ext>
            </a:extLst>
          </p:cNvPr>
          <p:cNvCxnSpPr/>
          <p:nvPr/>
        </p:nvCxnSpPr>
        <p:spPr>
          <a:xfrm>
            <a:off x="3089276" y="4265613"/>
            <a:ext cx="506412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FA9B25-AABC-41BC-9CF1-D421676F04BA}"/>
              </a:ext>
            </a:extLst>
          </p:cNvPr>
          <p:cNvCxnSpPr/>
          <p:nvPr/>
        </p:nvCxnSpPr>
        <p:spPr>
          <a:xfrm>
            <a:off x="3098801" y="3857625"/>
            <a:ext cx="506571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B8AFA5-639B-438C-9389-153536B3C4E2}"/>
              </a:ext>
            </a:extLst>
          </p:cNvPr>
          <p:cNvCxnSpPr/>
          <p:nvPr/>
        </p:nvCxnSpPr>
        <p:spPr>
          <a:xfrm>
            <a:off x="3098801" y="3449638"/>
            <a:ext cx="506571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825D62-14A4-4C48-BE37-32DD574CF6E7}"/>
              </a:ext>
            </a:extLst>
          </p:cNvPr>
          <p:cNvCxnSpPr/>
          <p:nvPr/>
        </p:nvCxnSpPr>
        <p:spPr>
          <a:xfrm>
            <a:off x="3097213" y="3041650"/>
            <a:ext cx="506571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7BC740-BD51-40DB-BE75-877632A18C2D}"/>
              </a:ext>
            </a:extLst>
          </p:cNvPr>
          <p:cNvCxnSpPr/>
          <p:nvPr/>
        </p:nvCxnSpPr>
        <p:spPr>
          <a:xfrm>
            <a:off x="3097214" y="2633663"/>
            <a:ext cx="506412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B665FF-4C53-4B59-9354-4BBB22F4D873}"/>
              </a:ext>
            </a:extLst>
          </p:cNvPr>
          <p:cNvCxnSpPr/>
          <p:nvPr/>
        </p:nvCxnSpPr>
        <p:spPr>
          <a:xfrm>
            <a:off x="3095626" y="2225675"/>
            <a:ext cx="506571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AC4D4E-D9B6-4025-A652-FEB84AA580F2}"/>
              </a:ext>
            </a:extLst>
          </p:cNvPr>
          <p:cNvCxnSpPr>
            <a:cxnSpLocks/>
          </p:cNvCxnSpPr>
          <p:nvPr/>
        </p:nvCxnSpPr>
        <p:spPr>
          <a:xfrm>
            <a:off x="8124825" y="2225675"/>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CA6226-C285-436D-92CE-0597481F79A9}"/>
              </a:ext>
            </a:extLst>
          </p:cNvPr>
          <p:cNvCxnSpPr>
            <a:cxnSpLocks/>
          </p:cNvCxnSpPr>
          <p:nvPr/>
        </p:nvCxnSpPr>
        <p:spPr>
          <a:xfrm>
            <a:off x="7886700" y="2216151"/>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5B744E-A273-490B-909F-A3348D116334}"/>
              </a:ext>
            </a:extLst>
          </p:cNvPr>
          <p:cNvCxnSpPr>
            <a:cxnSpLocks/>
          </p:cNvCxnSpPr>
          <p:nvPr/>
        </p:nvCxnSpPr>
        <p:spPr>
          <a:xfrm>
            <a:off x="7654925" y="2208214"/>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575B96-B92B-493F-AA7F-DF1EACB17BC3}"/>
              </a:ext>
            </a:extLst>
          </p:cNvPr>
          <p:cNvCxnSpPr>
            <a:cxnSpLocks/>
          </p:cNvCxnSpPr>
          <p:nvPr/>
        </p:nvCxnSpPr>
        <p:spPr>
          <a:xfrm>
            <a:off x="7410450" y="2198689"/>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303F79-58B9-4019-AD5D-3C686445415D}"/>
              </a:ext>
            </a:extLst>
          </p:cNvPr>
          <p:cNvCxnSpPr>
            <a:cxnSpLocks/>
          </p:cNvCxnSpPr>
          <p:nvPr/>
        </p:nvCxnSpPr>
        <p:spPr>
          <a:xfrm>
            <a:off x="7167563" y="2190750"/>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F800AD-1BE7-4D51-8B9C-58A2F377DD86}"/>
              </a:ext>
            </a:extLst>
          </p:cNvPr>
          <p:cNvCxnSpPr>
            <a:cxnSpLocks/>
          </p:cNvCxnSpPr>
          <p:nvPr/>
        </p:nvCxnSpPr>
        <p:spPr>
          <a:xfrm>
            <a:off x="6923088" y="2198689"/>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555243-43EB-4F6B-8370-D3BEDB11B7DD}"/>
              </a:ext>
            </a:extLst>
          </p:cNvPr>
          <p:cNvCxnSpPr>
            <a:cxnSpLocks/>
          </p:cNvCxnSpPr>
          <p:nvPr/>
        </p:nvCxnSpPr>
        <p:spPr>
          <a:xfrm>
            <a:off x="6678613" y="2214564"/>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CA15DF-F306-4E82-9D95-467D64550FC1}"/>
              </a:ext>
            </a:extLst>
          </p:cNvPr>
          <p:cNvCxnSpPr>
            <a:cxnSpLocks/>
          </p:cNvCxnSpPr>
          <p:nvPr/>
        </p:nvCxnSpPr>
        <p:spPr>
          <a:xfrm>
            <a:off x="6435725" y="2228850"/>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8692EE-7FB5-4CDE-8A95-90C03C30DDD2}"/>
              </a:ext>
            </a:extLst>
          </p:cNvPr>
          <p:cNvCxnSpPr>
            <a:cxnSpLocks/>
          </p:cNvCxnSpPr>
          <p:nvPr/>
        </p:nvCxnSpPr>
        <p:spPr>
          <a:xfrm>
            <a:off x="6208713" y="2236789"/>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5AD210-3449-4150-9101-7F4C1F675369}"/>
              </a:ext>
            </a:extLst>
          </p:cNvPr>
          <p:cNvCxnSpPr>
            <a:cxnSpLocks/>
          </p:cNvCxnSpPr>
          <p:nvPr/>
        </p:nvCxnSpPr>
        <p:spPr>
          <a:xfrm>
            <a:off x="5976938" y="2246314"/>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C11AAC-E503-4200-AF2B-4FD1A989FA06}"/>
              </a:ext>
            </a:extLst>
          </p:cNvPr>
          <p:cNvCxnSpPr>
            <a:cxnSpLocks/>
          </p:cNvCxnSpPr>
          <p:nvPr/>
        </p:nvCxnSpPr>
        <p:spPr>
          <a:xfrm>
            <a:off x="5745163" y="2249489"/>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0C82A3-0EE4-4F2E-B9EC-92C8000038ED}"/>
              </a:ext>
            </a:extLst>
          </p:cNvPr>
          <p:cNvCxnSpPr>
            <a:cxnSpLocks/>
          </p:cNvCxnSpPr>
          <p:nvPr/>
        </p:nvCxnSpPr>
        <p:spPr>
          <a:xfrm>
            <a:off x="5500688" y="2239964"/>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B45C39-CEE7-43D0-ACA5-A903E08CE510}"/>
              </a:ext>
            </a:extLst>
          </p:cNvPr>
          <p:cNvCxnSpPr>
            <a:cxnSpLocks/>
          </p:cNvCxnSpPr>
          <p:nvPr/>
        </p:nvCxnSpPr>
        <p:spPr>
          <a:xfrm>
            <a:off x="5251450" y="2232025"/>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91EFD3-4389-4150-9FDB-F23A249517B2}"/>
              </a:ext>
            </a:extLst>
          </p:cNvPr>
          <p:cNvCxnSpPr>
            <a:cxnSpLocks/>
          </p:cNvCxnSpPr>
          <p:nvPr/>
        </p:nvCxnSpPr>
        <p:spPr>
          <a:xfrm>
            <a:off x="5013325" y="2222501"/>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95E6BE-FB16-494D-B0C8-49C25BB214A3}"/>
              </a:ext>
            </a:extLst>
          </p:cNvPr>
          <p:cNvCxnSpPr>
            <a:cxnSpLocks/>
          </p:cNvCxnSpPr>
          <p:nvPr/>
        </p:nvCxnSpPr>
        <p:spPr>
          <a:xfrm>
            <a:off x="4781550" y="2214564"/>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21AEBE-DAD9-4A6B-97EE-CEF5EB53412D}"/>
              </a:ext>
            </a:extLst>
          </p:cNvPr>
          <p:cNvCxnSpPr>
            <a:cxnSpLocks/>
          </p:cNvCxnSpPr>
          <p:nvPr/>
        </p:nvCxnSpPr>
        <p:spPr>
          <a:xfrm>
            <a:off x="4543425" y="2216151"/>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679BCE-343C-432C-9A56-9E71512EF294}"/>
              </a:ext>
            </a:extLst>
          </p:cNvPr>
          <p:cNvCxnSpPr>
            <a:cxnSpLocks/>
          </p:cNvCxnSpPr>
          <p:nvPr/>
        </p:nvCxnSpPr>
        <p:spPr>
          <a:xfrm>
            <a:off x="4305300" y="2225675"/>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527102-F066-4CD1-B731-5D67FC764F39}"/>
              </a:ext>
            </a:extLst>
          </p:cNvPr>
          <p:cNvCxnSpPr>
            <a:cxnSpLocks/>
          </p:cNvCxnSpPr>
          <p:nvPr/>
        </p:nvCxnSpPr>
        <p:spPr>
          <a:xfrm>
            <a:off x="4067175" y="2235200"/>
            <a:ext cx="0" cy="246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61F701-2B2A-492E-8766-D100CF6D1246}"/>
              </a:ext>
            </a:extLst>
          </p:cNvPr>
          <p:cNvCxnSpPr>
            <a:cxnSpLocks/>
          </p:cNvCxnSpPr>
          <p:nvPr/>
        </p:nvCxnSpPr>
        <p:spPr>
          <a:xfrm>
            <a:off x="3829050" y="2243139"/>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44A43D0-595B-4C4B-B417-32331D6DF949}"/>
              </a:ext>
            </a:extLst>
          </p:cNvPr>
          <p:cNvCxnSpPr>
            <a:cxnSpLocks/>
          </p:cNvCxnSpPr>
          <p:nvPr/>
        </p:nvCxnSpPr>
        <p:spPr>
          <a:xfrm>
            <a:off x="3590925" y="2252664"/>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2BA0E4-04E7-4574-A0B5-31BCD1D1D652}"/>
              </a:ext>
            </a:extLst>
          </p:cNvPr>
          <p:cNvCxnSpPr>
            <a:cxnSpLocks/>
          </p:cNvCxnSpPr>
          <p:nvPr/>
        </p:nvCxnSpPr>
        <p:spPr>
          <a:xfrm>
            <a:off x="3352800" y="2249489"/>
            <a:ext cx="0" cy="2465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D3C779-A86E-4F27-9312-75E22921925E}"/>
              </a:ext>
            </a:extLst>
          </p:cNvPr>
          <p:cNvCxnSpPr>
            <a:cxnSpLocks/>
          </p:cNvCxnSpPr>
          <p:nvPr/>
        </p:nvCxnSpPr>
        <p:spPr>
          <a:xfrm>
            <a:off x="3101975" y="2239964"/>
            <a:ext cx="0" cy="2466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920B91-63AB-46C1-BC97-320A2876F652}"/>
              </a:ext>
            </a:extLst>
          </p:cNvPr>
          <p:cNvSpPr/>
          <p:nvPr/>
        </p:nvSpPr>
        <p:spPr>
          <a:xfrm>
            <a:off x="5500689" y="2441576"/>
            <a:ext cx="238125" cy="2246313"/>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8" name="Rectangle 37">
            <a:extLst>
              <a:ext uri="{FF2B5EF4-FFF2-40B4-BE49-F238E27FC236}">
                <a16:creationId xmlns:a16="http://schemas.microsoft.com/office/drawing/2014/main" id="{20E69282-4B71-43A4-8A05-AD24E0D2DA00}"/>
              </a:ext>
            </a:extLst>
          </p:cNvPr>
          <p:cNvSpPr/>
          <p:nvPr/>
        </p:nvSpPr>
        <p:spPr>
          <a:xfrm>
            <a:off x="5740401" y="2855913"/>
            <a:ext cx="238125" cy="1833562"/>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9" name="Rectangle 38">
            <a:extLst>
              <a:ext uri="{FF2B5EF4-FFF2-40B4-BE49-F238E27FC236}">
                <a16:creationId xmlns:a16="http://schemas.microsoft.com/office/drawing/2014/main" id="{DEE0BC32-52DF-4B43-9DE7-7277A7E82567}"/>
              </a:ext>
            </a:extLst>
          </p:cNvPr>
          <p:cNvSpPr/>
          <p:nvPr/>
        </p:nvSpPr>
        <p:spPr>
          <a:xfrm>
            <a:off x="5981701" y="3041650"/>
            <a:ext cx="238125" cy="16510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 name="Rectangle 39">
            <a:extLst>
              <a:ext uri="{FF2B5EF4-FFF2-40B4-BE49-F238E27FC236}">
                <a16:creationId xmlns:a16="http://schemas.microsoft.com/office/drawing/2014/main" id="{EF2E43EB-CCDB-4AE8-9397-54AFD9C0B29C}"/>
              </a:ext>
            </a:extLst>
          </p:cNvPr>
          <p:cNvSpPr/>
          <p:nvPr/>
        </p:nvSpPr>
        <p:spPr>
          <a:xfrm>
            <a:off x="6221414" y="3041651"/>
            <a:ext cx="206375" cy="1654175"/>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 name="Rectangle 40">
            <a:extLst>
              <a:ext uri="{FF2B5EF4-FFF2-40B4-BE49-F238E27FC236}">
                <a16:creationId xmlns:a16="http://schemas.microsoft.com/office/drawing/2014/main" id="{A25E6757-6720-4C47-B707-425CF86F7ADA}"/>
              </a:ext>
            </a:extLst>
          </p:cNvPr>
          <p:cNvSpPr/>
          <p:nvPr/>
        </p:nvSpPr>
        <p:spPr>
          <a:xfrm>
            <a:off x="6445250" y="3449638"/>
            <a:ext cx="236538" cy="12446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2" name="Rectangle 41">
            <a:extLst>
              <a:ext uri="{FF2B5EF4-FFF2-40B4-BE49-F238E27FC236}">
                <a16:creationId xmlns:a16="http://schemas.microsoft.com/office/drawing/2014/main" id="{A9722744-1E9C-4692-956E-D4A7474536F7}"/>
              </a:ext>
            </a:extLst>
          </p:cNvPr>
          <p:cNvSpPr/>
          <p:nvPr/>
        </p:nvSpPr>
        <p:spPr>
          <a:xfrm>
            <a:off x="6692901" y="3668713"/>
            <a:ext cx="238125" cy="10160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4" name="Rectangle 43">
            <a:extLst>
              <a:ext uri="{FF2B5EF4-FFF2-40B4-BE49-F238E27FC236}">
                <a16:creationId xmlns:a16="http://schemas.microsoft.com/office/drawing/2014/main" id="{8E0D231D-8508-43BF-93BB-571764063F0B}"/>
              </a:ext>
            </a:extLst>
          </p:cNvPr>
          <p:cNvSpPr/>
          <p:nvPr/>
        </p:nvSpPr>
        <p:spPr>
          <a:xfrm>
            <a:off x="6935789" y="4087813"/>
            <a:ext cx="238125" cy="601662"/>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5" name="Rectangle 44">
            <a:extLst>
              <a:ext uri="{FF2B5EF4-FFF2-40B4-BE49-F238E27FC236}">
                <a16:creationId xmlns:a16="http://schemas.microsoft.com/office/drawing/2014/main" id="{E8D9763D-E43C-4DCA-9D9B-5B16B09B3165}"/>
              </a:ext>
            </a:extLst>
          </p:cNvPr>
          <p:cNvSpPr/>
          <p:nvPr/>
        </p:nvSpPr>
        <p:spPr>
          <a:xfrm>
            <a:off x="7180264" y="4092575"/>
            <a:ext cx="238125" cy="60325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6" name="Rectangle 45">
            <a:extLst>
              <a:ext uri="{FF2B5EF4-FFF2-40B4-BE49-F238E27FC236}">
                <a16:creationId xmlns:a16="http://schemas.microsoft.com/office/drawing/2014/main" id="{75802888-9287-4AE2-801E-DA6D739D8FD6}"/>
              </a:ext>
            </a:extLst>
          </p:cNvPr>
          <p:cNvSpPr/>
          <p:nvPr/>
        </p:nvSpPr>
        <p:spPr>
          <a:xfrm>
            <a:off x="7423151" y="4471988"/>
            <a:ext cx="238125" cy="2286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7" name="Rectangle 46">
            <a:extLst>
              <a:ext uri="{FF2B5EF4-FFF2-40B4-BE49-F238E27FC236}">
                <a16:creationId xmlns:a16="http://schemas.microsoft.com/office/drawing/2014/main" id="{1CC48289-FA9F-47D0-A148-472A507246D0}"/>
              </a:ext>
            </a:extLst>
          </p:cNvPr>
          <p:cNvSpPr/>
          <p:nvPr/>
        </p:nvSpPr>
        <p:spPr>
          <a:xfrm>
            <a:off x="7666039" y="4386264"/>
            <a:ext cx="238125" cy="319087"/>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8" name="Rectangle 47">
            <a:extLst>
              <a:ext uri="{FF2B5EF4-FFF2-40B4-BE49-F238E27FC236}">
                <a16:creationId xmlns:a16="http://schemas.microsoft.com/office/drawing/2014/main" id="{87364046-FBEB-4E57-8047-6CD4FF182156}"/>
              </a:ext>
            </a:extLst>
          </p:cNvPr>
          <p:cNvSpPr/>
          <p:nvPr/>
        </p:nvSpPr>
        <p:spPr>
          <a:xfrm>
            <a:off x="5260976" y="2632075"/>
            <a:ext cx="238125" cy="20574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9" name="Rectangle 48">
            <a:extLst>
              <a:ext uri="{FF2B5EF4-FFF2-40B4-BE49-F238E27FC236}">
                <a16:creationId xmlns:a16="http://schemas.microsoft.com/office/drawing/2014/main" id="{557FEC74-0796-4F9F-A593-B7DDE4A9FA34}"/>
              </a:ext>
            </a:extLst>
          </p:cNvPr>
          <p:cNvSpPr/>
          <p:nvPr/>
        </p:nvSpPr>
        <p:spPr>
          <a:xfrm>
            <a:off x="5018089" y="2854325"/>
            <a:ext cx="238125" cy="1830388"/>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0" name="Rectangle 49">
            <a:extLst>
              <a:ext uri="{FF2B5EF4-FFF2-40B4-BE49-F238E27FC236}">
                <a16:creationId xmlns:a16="http://schemas.microsoft.com/office/drawing/2014/main" id="{B6866F90-54C4-44E0-80D5-C3CB648CC3B5}"/>
              </a:ext>
            </a:extLst>
          </p:cNvPr>
          <p:cNvSpPr/>
          <p:nvPr/>
        </p:nvSpPr>
        <p:spPr>
          <a:xfrm>
            <a:off x="4789489" y="3260726"/>
            <a:ext cx="236537" cy="1433513"/>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 name="Rectangle 50">
            <a:extLst>
              <a:ext uri="{FF2B5EF4-FFF2-40B4-BE49-F238E27FC236}">
                <a16:creationId xmlns:a16="http://schemas.microsoft.com/office/drawing/2014/main" id="{641CA0BD-1904-4E0A-BEE5-D5FF62B6355A}"/>
              </a:ext>
            </a:extLst>
          </p:cNvPr>
          <p:cNvSpPr/>
          <p:nvPr/>
        </p:nvSpPr>
        <p:spPr>
          <a:xfrm>
            <a:off x="4546601" y="3467100"/>
            <a:ext cx="238125" cy="1220788"/>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2" name="Rectangle 51">
            <a:extLst>
              <a:ext uri="{FF2B5EF4-FFF2-40B4-BE49-F238E27FC236}">
                <a16:creationId xmlns:a16="http://schemas.microsoft.com/office/drawing/2014/main" id="{6CFCC2CE-D434-4FE6-B533-55BCDC8FCD6A}"/>
              </a:ext>
            </a:extLst>
          </p:cNvPr>
          <p:cNvSpPr/>
          <p:nvPr/>
        </p:nvSpPr>
        <p:spPr>
          <a:xfrm>
            <a:off x="4311651" y="3665538"/>
            <a:ext cx="238125" cy="10160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3" name="Rectangle 52">
            <a:extLst>
              <a:ext uri="{FF2B5EF4-FFF2-40B4-BE49-F238E27FC236}">
                <a16:creationId xmlns:a16="http://schemas.microsoft.com/office/drawing/2014/main" id="{8E18041F-5CD1-4761-8CAC-F3CF6B75545A}"/>
              </a:ext>
            </a:extLst>
          </p:cNvPr>
          <p:cNvSpPr/>
          <p:nvPr/>
        </p:nvSpPr>
        <p:spPr>
          <a:xfrm>
            <a:off x="4062414" y="4087813"/>
            <a:ext cx="238125" cy="5842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4" name="Rectangle 53">
            <a:extLst>
              <a:ext uri="{FF2B5EF4-FFF2-40B4-BE49-F238E27FC236}">
                <a16:creationId xmlns:a16="http://schemas.microsoft.com/office/drawing/2014/main" id="{BCAEA001-A1AB-4EEC-B90B-00B7A3685102}"/>
              </a:ext>
            </a:extLst>
          </p:cNvPr>
          <p:cNvSpPr/>
          <p:nvPr/>
        </p:nvSpPr>
        <p:spPr>
          <a:xfrm>
            <a:off x="3821114" y="4264026"/>
            <a:ext cx="238125" cy="409575"/>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5" name="Rectangle 54">
            <a:extLst>
              <a:ext uri="{FF2B5EF4-FFF2-40B4-BE49-F238E27FC236}">
                <a16:creationId xmlns:a16="http://schemas.microsoft.com/office/drawing/2014/main" id="{9FB7CFEB-DF75-477D-99DA-6E6594E2D141}"/>
              </a:ext>
            </a:extLst>
          </p:cNvPr>
          <p:cNvSpPr/>
          <p:nvPr/>
        </p:nvSpPr>
        <p:spPr>
          <a:xfrm>
            <a:off x="3579814" y="4471988"/>
            <a:ext cx="238125" cy="203200"/>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6" name="Rectangle 55">
            <a:extLst>
              <a:ext uri="{FF2B5EF4-FFF2-40B4-BE49-F238E27FC236}">
                <a16:creationId xmlns:a16="http://schemas.microsoft.com/office/drawing/2014/main" id="{25B982C7-A1ED-4572-97D2-F2A424D9F4CF}"/>
              </a:ext>
            </a:extLst>
          </p:cNvPr>
          <p:cNvSpPr/>
          <p:nvPr/>
        </p:nvSpPr>
        <p:spPr>
          <a:xfrm>
            <a:off x="3336926" y="4572001"/>
            <a:ext cx="238125" cy="104775"/>
          </a:xfrm>
          <a:prstGeom prst="rect">
            <a:avLst/>
          </a:prstGeom>
          <a:solidFill>
            <a:srgbClr val="0070C0">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4869" name="TextBox 57">
            <a:extLst>
              <a:ext uri="{FF2B5EF4-FFF2-40B4-BE49-F238E27FC236}">
                <a16:creationId xmlns:a16="http://schemas.microsoft.com/office/drawing/2014/main" id="{39021879-E1BA-4A80-93B1-53F55C909684}"/>
              </a:ext>
            </a:extLst>
          </p:cNvPr>
          <p:cNvSpPr txBox="1">
            <a:spLocks noChangeArrowheads="1"/>
          </p:cNvSpPr>
          <p:nvPr/>
        </p:nvSpPr>
        <p:spPr bwMode="auto">
          <a:xfrm>
            <a:off x="1612900" y="5376864"/>
            <a:ext cx="6800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 How would you describe shape of this density curve</a:t>
            </a:r>
          </a:p>
        </p:txBody>
      </p:sp>
      <p:sp>
        <p:nvSpPr>
          <p:cNvPr id="59" name="TextBox 58">
            <a:extLst>
              <a:ext uri="{FF2B5EF4-FFF2-40B4-BE49-F238E27FC236}">
                <a16:creationId xmlns:a16="http://schemas.microsoft.com/office/drawing/2014/main" id="{095E9862-4BF8-42CA-9AC0-A990687EE111}"/>
              </a:ext>
            </a:extLst>
          </p:cNvPr>
          <p:cNvSpPr txBox="1"/>
          <p:nvPr/>
        </p:nvSpPr>
        <p:spPr>
          <a:xfrm>
            <a:off x="1612901" y="5808663"/>
            <a:ext cx="8843963" cy="1200150"/>
          </a:xfrm>
          <a:prstGeom prst="rect">
            <a:avLst/>
          </a:prstGeom>
          <a:noFill/>
        </p:spPr>
        <p:txBody>
          <a:bodyPr>
            <a:spAutoFit/>
          </a:bodyPr>
          <a:lstStyle/>
          <a:p>
            <a:pPr>
              <a:defRPr/>
            </a:pPr>
            <a:r>
              <a:rPr lang="en-CA" altLang="en-US" dirty="0"/>
              <a:t>b)  Julie scored 1470 on the SAT. Describe the location of this value within the distribution using raw data, percentiles, and standardized values (z –scores).  How many students did better than her?’’</a:t>
            </a:r>
          </a:p>
          <a:p>
            <a:pPr marL="457200" indent="-457200">
              <a:buFont typeface="Wingdings" panose="05000000000000000000" pitchFamily="2" charset="2"/>
              <a:buAutoNum type="alphaLcParenR"/>
              <a:defRPr/>
            </a:pPr>
            <a:endParaRPr lang="en-CA"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3E2CA515-5E47-423C-8648-30F0BC6D40E2}"/>
              </a:ext>
            </a:extLst>
          </p:cNvPr>
          <p:cNvSpPr>
            <a:spLocks noGrp="1"/>
          </p:cNvSpPr>
          <p:nvPr>
            <p:ph sz="quarter" idx="1"/>
          </p:nvPr>
        </p:nvSpPr>
        <p:spPr>
          <a:xfrm>
            <a:off x="1808163" y="277814"/>
            <a:ext cx="8312150" cy="4638675"/>
          </a:xfrm>
        </p:spPr>
        <p:txBody>
          <a:bodyPr/>
          <a:lstStyle/>
          <a:p>
            <a:pPr marL="457200" indent="-457200">
              <a:buFont typeface="Wingdings" panose="05000000000000000000" pitchFamily="2" charset="2"/>
              <a:buAutoNum type="alphaLcParenR"/>
            </a:pPr>
            <a:r>
              <a:rPr lang="en-CA" altLang="en-US" sz="2200"/>
              <a:t>Sketch a density curve for summarizing the histogram</a:t>
            </a:r>
            <a:br>
              <a:rPr lang="en-CA" altLang="en-US" sz="2200"/>
            </a:br>
            <a:br>
              <a:rPr lang="en-CA" altLang="en-US" sz="2200"/>
            </a:br>
            <a:br>
              <a:rPr lang="en-CA" altLang="en-US" sz="2200"/>
            </a:br>
            <a:endParaRPr lang="en-CA" altLang="en-US" sz="2200"/>
          </a:p>
          <a:p>
            <a:pPr marL="457200" indent="-457200">
              <a:buFont typeface="Wingdings" panose="05000000000000000000" pitchFamily="2" charset="2"/>
              <a:buAutoNum type="alphaLcParenR"/>
            </a:pPr>
            <a:r>
              <a:rPr lang="en-CA" altLang="en-US" sz="2200"/>
              <a:t>How would you describe shape of this density curve</a:t>
            </a:r>
            <a:br>
              <a:rPr lang="en-CA" altLang="en-US" sz="2200"/>
            </a:br>
            <a:br>
              <a:rPr lang="en-CA" altLang="en-US" sz="2200"/>
            </a:br>
            <a:br>
              <a:rPr lang="en-CA" altLang="en-US" sz="2200"/>
            </a:br>
            <a:br>
              <a:rPr lang="en-CA" altLang="en-US" sz="2200"/>
            </a:br>
            <a:endParaRPr lang="en-CA" altLang="en-US" sz="2200"/>
          </a:p>
          <a:p>
            <a:pPr marL="457200" indent="-457200">
              <a:buFont typeface="Wingdings" panose="05000000000000000000" pitchFamily="2" charset="2"/>
              <a:buAutoNum type="alphaLcParenR"/>
            </a:pPr>
            <a:r>
              <a:rPr lang="en-CA" altLang="en-US" sz="2200"/>
              <a:t>Julie scored 1470 on the SAT. Describe the location of this value within the distribution using raw data, percentiles, and standardized values (z –scores).  How many students did better than her?</a:t>
            </a:r>
          </a:p>
        </p:txBody>
      </p:sp>
      <p:sp>
        <p:nvSpPr>
          <p:cNvPr id="3" name="TextBox 2">
            <a:extLst>
              <a:ext uri="{FF2B5EF4-FFF2-40B4-BE49-F238E27FC236}">
                <a16:creationId xmlns:a16="http://schemas.microsoft.com/office/drawing/2014/main" id="{6D58CD58-4917-4801-A2DA-F74168405311}"/>
              </a:ext>
            </a:extLst>
          </p:cNvPr>
          <p:cNvSpPr txBox="1">
            <a:spLocks noChangeArrowheads="1"/>
          </p:cNvSpPr>
          <p:nvPr/>
        </p:nvSpPr>
        <p:spPr bwMode="auto">
          <a:xfrm>
            <a:off x="1808164" y="2125664"/>
            <a:ext cx="82010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The shape of this density curve is relatively symmetrical, centered around the median of 1085. The IQR is from Q1: 1040 to Q3:1254, with a range of 214.  Finding 1.5xIQR= 321, the min score of 640 is an outlier.  [1040-321=719]. The data is slightly skewed left.</a:t>
            </a:r>
          </a:p>
        </p:txBody>
      </p:sp>
      <p:graphicFrame>
        <p:nvGraphicFramePr>
          <p:cNvPr id="5" name="Object 4">
            <a:extLst>
              <a:ext uri="{FF2B5EF4-FFF2-40B4-BE49-F238E27FC236}">
                <a16:creationId xmlns:a16="http://schemas.microsoft.com/office/drawing/2014/main" id="{C2D175DB-43BC-4780-A7CA-E88C2D911407}"/>
              </a:ext>
            </a:extLst>
          </p:cNvPr>
          <p:cNvGraphicFramePr>
            <a:graphicFrameLocks noChangeAspect="1"/>
          </p:cNvGraphicFramePr>
          <p:nvPr/>
        </p:nvGraphicFramePr>
        <p:xfrm>
          <a:off x="1979613" y="5291138"/>
          <a:ext cx="1725612" cy="646112"/>
        </p:xfrm>
        <a:graphic>
          <a:graphicData uri="http://schemas.openxmlformats.org/presentationml/2006/ole">
            <mc:AlternateContent xmlns:mc="http://schemas.openxmlformats.org/markup-compatibility/2006">
              <mc:Choice xmlns:v="urn:schemas-microsoft-com:vml" Requires="v">
                <p:oleObj name="Equation" r:id="rId4" imgW="1054100" imgH="393700" progId="Equation.DSMT4">
                  <p:embed/>
                </p:oleObj>
              </mc:Choice>
              <mc:Fallback>
                <p:oleObj name="Equation" r:id="rId4" imgW="1054100" imgH="393700" progId="Equation.DSMT4">
                  <p:embed/>
                  <p:pic>
                    <p:nvPicPr>
                      <p:cNvPr id="5" name="Object 4">
                        <a:extLst>
                          <a:ext uri="{FF2B5EF4-FFF2-40B4-BE49-F238E27FC236}">
                            <a16:creationId xmlns:a16="http://schemas.microsoft.com/office/drawing/2014/main" id="{C2D175DB-43BC-4780-A7CA-E88C2D911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5291138"/>
                        <a:ext cx="1725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8F69C0B-6713-4AE4-8C2C-8156BDDA17FA}"/>
              </a:ext>
            </a:extLst>
          </p:cNvPr>
          <p:cNvGraphicFramePr>
            <a:graphicFrameLocks noChangeAspect="1"/>
          </p:cNvGraphicFramePr>
          <p:nvPr/>
        </p:nvGraphicFramePr>
        <p:xfrm>
          <a:off x="2324100" y="5937250"/>
          <a:ext cx="687388" cy="642938"/>
        </p:xfrm>
        <a:graphic>
          <a:graphicData uri="http://schemas.openxmlformats.org/presentationml/2006/ole">
            <mc:AlternateContent xmlns:mc="http://schemas.openxmlformats.org/markup-compatibility/2006">
              <mc:Choice xmlns:v="urn:schemas-microsoft-com:vml" Requires="v">
                <p:oleObj name="Equation" r:id="rId6" imgW="418918" imgH="393529" progId="Equation.DSMT4">
                  <p:embed/>
                </p:oleObj>
              </mc:Choice>
              <mc:Fallback>
                <p:oleObj name="Equation" r:id="rId6" imgW="418918" imgH="393529" progId="Equation.DSMT4">
                  <p:embed/>
                  <p:pic>
                    <p:nvPicPr>
                      <p:cNvPr id="6" name="Object 5">
                        <a:extLst>
                          <a:ext uri="{FF2B5EF4-FFF2-40B4-BE49-F238E27FC236}">
                            <a16:creationId xmlns:a16="http://schemas.microsoft.com/office/drawing/2014/main" id="{68F69C0B-6713-4AE4-8C2C-8156BDDA17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4100" y="5937250"/>
                        <a:ext cx="6873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C2CA184-A5EE-4A1C-8B55-AF56ABE4FA11}"/>
              </a:ext>
            </a:extLst>
          </p:cNvPr>
          <p:cNvGraphicFramePr>
            <a:graphicFrameLocks noChangeAspect="1"/>
          </p:cNvGraphicFramePr>
          <p:nvPr/>
        </p:nvGraphicFramePr>
        <p:xfrm>
          <a:off x="3044826" y="6119813"/>
          <a:ext cx="708025" cy="290512"/>
        </p:xfrm>
        <a:graphic>
          <a:graphicData uri="http://schemas.openxmlformats.org/presentationml/2006/ole">
            <mc:AlternateContent xmlns:mc="http://schemas.openxmlformats.org/markup-compatibility/2006">
              <mc:Choice xmlns:v="urn:schemas-microsoft-com:vml" Requires="v">
                <p:oleObj name="Equation" r:id="rId8" imgW="431425" imgH="177646" progId="Equation.DSMT4">
                  <p:embed/>
                </p:oleObj>
              </mc:Choice>
              <mc:Fallback>
                <p:oleObj name="Equation" r:id="rId8" imgW="431425" imgH="177646" progId="Equation.DSMT4">
                  <p:embed/>
                  <p:pic>
                    <p:nvPicPr>
                      <p:cNvPr id="7" name="Object 6">
                        <a:extLst>
                          <a:ext uri="{FF2B5EF4-FFF2-40B4-BE49-F238E27FC236}">
                            <a16:creationId xmlns:a16="http://schemas.microsoft.com/office/drawing/2014/main" id="{DC2CA184-A5EE-4A1C-8B55-AF56ABE4FA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4826" y="6119813"/>
                        <a:ext cx="7080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304C609-43FC-48CA-A0DB-F65EBF935A58}"/>
              </a:ext>
            </a:extLst>
          </p:cNvPr>
          <p:cNvSpPr txBox="1">
            <a:spLocks noChangeArrowheads="1"/>
          </p:cNvSpPr>
          <p:nvPr/>
        </p:nvSpPr>
        <p:spPr bwMode="auto">
          <a:xfrm>
            <a:off x="1843088" y="4918075"/>
            <a:ext cx="199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Find the z-score: </a:t>
            </a:r>
          </a:p>
        </p:txBody>
      </p:sp>
      <p:sp>
        <p:nvSpPr>
          <p:cNvPr id="9" name="TextBox 8">
            <a:extLst>
              <a:ext uri="{FF2B5EF4-FFF2-40B4-BE49-F238E27FC236}">
                <a16:creationId xmlns:a16="http://schemas.microsoft.com/office/drawing/2014/main" id="{383D29FC-5339-4F74-BEB9-765F81ADF622}"/>
              </a:ext>
            </a:extLst>
          </p:cNvPr>
          <p:cNvSpPr txBox="1">
            <a:spLocks noChangeArrowheads="1"/>
          </p:cNvSpPr>
          <p:nvPr/>
        </p:nvSpPr>
        <p:spPr bwMode="auto">
          <a:xfrm>
            <a:off x="4217988" y="4946650"/>
            <a:ext cx="5175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She scored in the 98.21 percentile, so only 1.79% of students did better than her.  Out of 700, this means approximately 13 students did better than her.  </a:t>
            </a:r>
          </a:p>
        </p:txBody>
      </p:sp>
      <p:pic>
        <p:nvPicPr>
          <p:cNvPr id="2" name="Picture 1">
            <a:extLst>
              <a:ext uri="{FF2B5EF4-FFF2-40B4-BE49-F238E27FC236}">
                <a16:creationId xmlns:a16="http://schemas.microsoft.com/office/drawing/2014/main" id="{AC4832CC-DCE0-48D7-8C70-03FCCE21C6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7438" y="619125"/>
            <a:ext cx="1746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6">
            <a:extLst>
              <a:ext uri="{FF2B5EF4-FFF2-40B4-BE49-F238E27FC236}">
                <a16:creationId xmlns:a16="http://schemas.microsoft.com/office/drawing/2014/main" id="{B869E3AA-DCE9-418A-AA5A-7AFF83F860A6}"/>
              </a:ext>
            </a:extLst>
          </p:cNvPr>
          <p:cNvGrpSpPr>
            <a:grpSpLocks noChangeAspect="1"/>
          </p:cNvGrpSpPr>
          <p:nvPr/>
        </p:nvGrpSpPr>
        <p:grpSpPr bwMode="auto">
          <a:xfrm>
            <a:off x="1774826" y="3429001"/>
            <a:ext cx="6842125" cy="3313113"/>
            <a:chOff x="239" y="1448"/>
            <a:chExt cx="4168" cy="2654"/>
          </a:xfrm>
        </p:grpSpPr>
        <p:sp>
          <p:nvSpPr>
            <p:cNvPr id="38931" name="AutoShape 45">
              <a:extLst>
                <a:ext uri="{FF2B5EF4-FFF2-40B4-BE49-F238E27FC236}">
                  <a16:creationId xmlns:a16="http://schemas.microsoft.com/office/drawing/2014/main" id="{600917AA-66D1-4A43-A3F3-D784EE300F34}"/>
                </a:ext>
              </a:extLst>
            </p:cNvPr>
            <p:cNvSpPr>
              <a:spLocks noChangeAspect="1" noChangeArrowheads="1" noTextEdit="1"/>
            </p:cNvSpPr>
            <p:nvPr/>
          </p:nvSpPr>
          <p:spPr bwMode="auto">
            <a:xfrm>
              <a:off x="249" y="1480"/>
              <a:ext cx="4158"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32" name="Line 48">
              <a:extLst>
                <a:ext uri="{FF2B5EF4-FFF2-40B4-BE49-F238E27FC236}">
                  <a16:creationId xmlns:a16="http://schemas.microsoft.com/office/drawing/2014/main" id="{7ADAA67B-F337-4CBA-B9B3-868C1D915866}"/>
                </a:ext>
              </a:extLst>
            </p:cNvPr>
            <p:cNvSpPr>
              <a:spLocks noChangeShapeType="1"/>
            </p:cNvSpPr>
            <p:nvPr/>
          </p:nvSpPr>
          <p:spPr bwMode="auto">
            <a:xfrm>
              <a:off x="255" y="3506"/>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49">
              <a:extLst>
                <a:ext uri="{FF2B5EF4-FFF2-40B4-BE49-F238E27FC236}">
                  <a16:creationId xmlns:a16="http://schemas.microsoft.com/office/drawing/2014/main" id="{A68EE262-F2B5-45AF-BE5F-A337ABE12B83}"/>
                </a:ext>
              </a:extLst>
            </p:cNvPr>
            <p:cNvSpPr>
              <a:spLocks noChangeShapeType="1"/>
            </p:cNvSpPr>
            <p:nvPr/>
          </p:nvSpPr>
          <p:spPr bwMode="auto">
            <a:xfrm>
              <a:off x="255" y="3510"/>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50">
              <a:extLst>
                <a:ext uri="{FF2B5EF4-FFF2-40B4-BE49-F238E27FC236}">
                  <a16:creationId xmlns:a16="http://schemas.microsoft.com/office/drawing/2014/main" id="{E8910B06-B923-4CED-B38F-96234A11B440}"/>
                </a:ext>
              </a:extLst>
            </p:cNvPr>
            <p:cNvSpPr>
              <a:spLocks noChangeShapeType="1"/>
            </p:cNvSpPr>
            <p:nvPr/>
          </p:nvSpPr>
          <p:spPr bwMode="auto">
            <a:xfrm>
              <a:off x="255" y="3514"/>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51">
              <a:extLst>
                <a:ext uri="{FF2B5EF4-FFF2-40B4-BE49-F238E27FC236}">
                  <a16:creationId xmlns:a16="http://schemas.microsoft.com/office/drawing/2014/main" id="{4875EB0F-D0E2-461E-A5E0-5E13E1866589}"/>
                </a:ext>
              </a:extLst>
            </p:cNvPr>
            <p:cNvSpPr>
              <a:spLocks noChangeShapeType="1"/>
            </p:cNvSpPr>
            <p:nvPr/>
          </p:nvSpPr>
          <p:spPr bwMode="auto">
            <a:xfrm>
              <a:off x="255" y="3518"/>
              <a:ext cx="4149"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Rectangle 52">
              <a:extLst>
                <a:ext uri="{FF2B5EF4-FFF2-40B4-BE49-F238E27FC236}">
                  <a16:creationId xmlns:a16="http://schemas.microsoft.com/office/drawing/2014/main" id="{92D1928A-6F0B-4457-994E-D04B2E18378F}"/>
                </a:ext>
              </a:extLst>
            </p:cNvPr>
            <p:cNvSpPr>
              <a:spLocks noChangeArrowheads="1"/>
            </p:cNvSpPr>
            <p:nvPr/>
          </p:nvSpPr>
          <p:spPr bwMode="auto">
            <a:xfrm>
              <a:off x="4336" y="3390"/>
              <a:ext cx="3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38937" name="Freeform 53">
              <a:extLst>
                <a:ext uri="{FF2B5EF4-FFF2-40B4-BE49-F238E27FC236}">
                  <a16:creationId xmlns:a16="http://schemas.microsoft.com/office/drawing/2014/main" id="{1A7A934A-6BDF-4D3C-9DC9-20E300818496}"/>
                </a:ext>
              </a:extLst>
            </p:cNvPr>
            <p:cNvSpPr>
              <a:spLocks/>
            </p:cNvSpPr>
            <p:nvPr/>
          </p:nvSpPr>
          <p:spPr bwMode="auto">
            <a:xfrm>
              <a:off x="4368" y="3478"/>
              <a:ext cx="29" cy="72"/>
            </a:xfrm>
            <a:custGeom>
              <a:avLst/>
              <a:gdLst>
                <a:gd name="T0" fmla="*/ 0 w 29"/>
                <a:gd name="T1" fmla="*/ 0 h 72"/>
                <a:gd name="T2" fmla="*/ 29 w 29"/>
                <a:gd name="T3" fmla="*/ 36 h 72"/>
                <a:gd name="T4" fmla="*/ 0 w 29"/>
                <a:gd name="T5" fmla="*/ 72 h 72"/>
                <a:gd name="T6" fmla="*/ 0 w 29"/>
                <a:gd name="T7" fmla="*/ 0 h 72"/>
                <a:gd name="T8" fmla="*/ 0 60000 65536"/>
                <a:gd name="T9" fmla="*/ 0 60000 65536"/>
                <a:gd name="T10" fmla="*/ 0 60000 65536"/>
                <a:gd name="T11" fmla="*/ 0 60000 65536"/>
                <a:gd name="T12" fmla="*/ 0 w 29"/>
                <a:gd name="T13" fmla="*/ 0 h 72"/>
                <a:gd name="T14" fmla="*/ 29 w 29"/>
                <a:gd name="T15" fmla="*/ 72 h 72"/>
              </a:gdLst>
              <a:ahLst/>
              <a:cxnLst>
                <a:cxn ang="T8">
                  <a:pos x="T0" y="T1"/>
                </a:cxn>
                <a:cxn ang="T9">
                  <a:pos x="T2" y="T3"/>
                </a:cxn>
                <a:cxn ang="T10">
                  <a:pos x="T4" y="T5"/>
                </a:cxn>
                <a:cxn ang="T11">
                  <a:pos x="T6" y="T7"/>
                </a:cxn>
              </a:cxnLst>
              <a:rect l="T12" t="T13" r="T14" b="T15"/>
              <a:pathLst>
                <a:path w="29" h="72">
                  <a:moveTo>
                    <a:pt x="0" y="0"/>
                  </a:moveTo>
                  <a:lnTo>
                    <a:pt x="29" y="36"/>
                  </a:lnTo>
                  <a:lnTo>
                    <a:pt x="0" y="72"/>
                  </a:lnTo>
                  <a:lnTo>
                    <a:pt x="0" y="0"/>
                  </a:lnTo>
                  <a:close/>
                </a:path>
              </a:pathLst>
            </a:custGeom>
            <a:solidFill>
              <a:srgbClr val="000000"/>
            </a:solidFill>
            <a:ln w="3">
              <a:solidFill>
                <a:srgbClr val="000000"/>
              </a:solidFill>
              <a:prstDash val="solid"/>
              <a:round/>
              <a:headEnd/>
              <a:tailEnd/>
            </a:ln>
          </p:spPr>
          <p:txBody>
            <a:bodyPr/>
            <a:lstStyle/>
            <a:p>
              <a:endParaRPr lang="en-US"/>
            </a:p>
          </p:txBody>
        </p:sp>
        <p:sp>
          <p:nvSpPr>
            <p:cNvPr id="38938" name="Line 54">
              <a:extLst>
                <a:ext uri="{FF2B5EF4-FFF2-40B4-BE49-F238E27FC236}">
                  <a16:creationId xmlns:a16="http://schemas.microsoft.com/office/drawing/2014/main" id="{6DF6F951-CBFC-4E3E-85EC-16A0517AD9F6}"/>
                </a:ext>
              </a:extLst>
            </p:cNvPr>
            <p:cNvSpPr>
              <a:spLocks noChangeShapeType="1"/>
            </p:cNvSpPr>
            <p:nvPr/>
          </p:nvSpPr>
          <p:spPr bwMode="auto">
            <a:xfrm flipV="1">
              <a:off x="382"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Line 55">
              <a:extLst>
                <a:ext uri="{FF2B5EF4-FFF2-40B4-BE49-F238E27FC236}">
                  <a16:creationId xmlns:a16="http://schemas.microsoft.com/office/drawing/2014/main" id="{8EAAA969-1109-42CA-82C9-695AC68B913D}"/>
                </a:ext>
              </a:extLst>
            </p:cNvPr>
            <p:cNvSpPr>
              <a:spLocks noChangeShapeType="1"/>
            </p:cNvSpPr>
            <p:nvPr/>
          </p:nvSpPr>
          <p:spPr bwMode="auto">
            <a:xfrm flipV="1">
              <a:off x="385"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Line 56">
              <a:extLst>
                <a:ext uri="{FF2B5EF4-FFF2-40B4-BE49-F238E27FC236}">
                  <a16:creationId xmlns:a16="http://schemas.microsoft.com/office/drawing/2014/main" id="{5EFF7151-8BEA-4F9B-8E5E-6538BC53898B}"/>
                </a:ext>
              </a:extLst>
            </p:cNvPr>
            <p:cNvSpPr>
              <a:spLocks noChangeShapeType="1"/>
            </p:cNvSpPr>
            <p:nvPr/>
          </p:nvSpPr>
          <p:spPr bwMode="auto">
            <a:xfrm flipV="1">
              <a:off x="389"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57">
              <a:extLst>
                <a:ext uri="{FF2B5EF4-FFF2-40B4-BE49-F238E27FC236}">
                  <a16:creationId xmlns:a16="http://schemas.microsoft.com/office/drawing/2014/main" id="{4010B058-45A1-4970-ABEA-70320182C0DB}"/>
                </a:ext>
              </a:extLst>
            </p:cNvPr>
            <p:cNvSpPr>
              <a:spLocks noChangeShapeType="1"/>
            </p:cNvSpPr>
            <p:nvPr/>
          </p:nvSpPr>
          <p:spPr bwMode="auto">
            <a:xfrm flipV="1">
              <a:off x="392" y="1484"/>
              <a:ext cx="1" cy="26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Rectangle 58">
              <a:extLst>
                <a:ext uri="{FF2B5EF4-FFF2-40B4-BE49-F238E27FC236}">
                  <a16:creationId xmlns:a16="http://schemas.microsoft.com/office/drawing/2014/main" id="{1B3D8ED9-1D17-4B8A-A9CD-9BEE400DD11B}"/>
                </a:ext>
              </a:extLst>
            </p:cNvPr>
            <p:cNvSpPr>
              <a:spLocks noChangeArrowheads="1"/>
            </p:cNvSpPr>
            <p:nvPr/>
          </p:nvSpPr>
          <p:spPr bwMode="auto">
            <a:xfrm>
              <a:off x="428" y="1476"/>
              <a:ext cx="3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38943" name="Freeform 59">
              <a:extLst>
                <a:ext uri="{FF2B5EF4-FFF2-40B4-BE49-F238E27FC236}">
                  <a16:creationId xmlns:a16="http://schemas.microsoft.com/office/drawing/2014/main" id="{85D56C2D-A6DB-46DC-8459-4A631C57605C}"/>
                </a:ext>
              </a:extLst>
            </p:cNvPr>
            <p:cNvSpPr>
              <a:spLocks/>
            </p:cNvSpPr>
            <p:nvPr/>
          </p:nvSpPr>
          <p:spPr bwMode="auto">
            <a:xfrm>
              <a:off x="359" y="1488"/>
              <a:ext cx="59" cy="36"/>
            </a:xfrm>
            <a:custGeom>
              <a:avLst/>
              <a:gdLst>
                <a:gd name="T0" fmla="*/ 0 w 59"/>
                <a:gd name="T1" fmla="*/ 36 h 36"/>
                <a:gd name="T2" fmla="*/ 30 w 59"/>
                <a:gd name="T3" fmla="*/ 0 h 36"/>
                <a:gd name="T4" fmla="*/ 59 w 59"/>
                <a:gd name="T5" fmla="*/ 36 h 36"/>
                <a:gd name="T6" fmla="*/ 0 w 59"/>
                <a:gd name="T7" fmla="*/ 36 h 36"/>
                <a:gd name="T8" fmla="*/ 0 60000 65536"/>
                <a:gd name="T9" fmla="*/ 0 60000 65536"/>
                <a:gd name="T10" fmla="*/ 0 60000 65536"/>
                <a:gd name="T11" fmla="*/ 0 60000 65536"/>
                <a:gd name="T12" fmla="*/ 0 w 59"/>
                <a:gd name="T13" fmla="*/ 0 h 36"/>
                <a:gd name="T14" fmla="*/ 59 w 59"/>
                <a:gd name="T15" fmla="*/ 36 h 36"/>
              </a:gdLst>
              <a:ahLst/>
              <a:cxnLst>
                <a:cxn ang="T8">
                  <a:pos x="T0" y="T1"/>
                </a:cxn>
                <a:cxn ang="T9">
                  <a:pos x="T2" y="T3"/>
                </a:cxn>
                <a:cxn ang="T10">
                  <a:pos x="T4" y="T5"/>
                </a:cxn>
                <a:cxn ang="T11">
                  <a:pos x="T6" y="T7"/>
                </a:cxn>
              </a:cxnLst>
              <a:rect l="T12" t="T13" r="T14" b="T15"/>
              <a:pathLst>
                <a:path w="59" h="36">
                  <a:moveTo>
                    <a:pt x="0" y="36"/>
                  </a:moveTo>
                  <a:lnTo>
                    <a:pt x="30" y="0"/>
                  </a:lnTo>
                  <a:lnTo>
                    <a:pt x="59" y="36"/>
                  </a:lnTo>
                  <a:lnTo>
                    <a:pt x="0" y="36"/>
                  </a:lnTo>
                  <a:close/>
                </a:path>
              </a:pathLst>
            </a:custGeom>
            <a:solidFill>
              <a:srgbClr val="000000"/>
            </a:solidFill>
            <a:ln w="3">
              <a:solidFill>
                <a:srgbClr val="000000"/>
              </a:solidFill>
              <a:prstDash val="solid"/>
              <a:round/>
              <a:headEnd/>
              <a:tailEnd/>
            </a:ln>
          </p:spPr>
          <p:txBody>
            <a:bodyPr/>
            <a:lstStyle/>
            <a:p>
              <a:endParaRPr lang="en-US"/>
            </a:p>
          </p:txBody>
        </p:sp>
        <p:sp>
          <p:nvSpPr>
            <p:cNvPr id="38944" name="Rectangle 61">
              <a:extLst>
                <a:ext uri="{FF2B5EF4-FFF2-40B4-BE49-F238E27FC236}">
                  <a16:creationId xmlns:a16="http://schemas.microsoft.com/office/drawing/2014/main" id="{F614CBBD-403A-4922-8B36-527418DB8428}"/>
                </a:ext>
              </a:extLst>
            </p:cNvPr>
            <p:cNvSpPr>
              <a:spLocks noChangeArrowheads="1"/>
            </p:cNvSpPr>
            <p:nvPr/>
          </p:nvSpPr>
          <p:spPr bwMode="auto">
            <a:xfrm>
              <a:off x="402"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38945" name="Line 62">
              <a:extLst>
                <a:ext uri="{FF2B5EF4-FFF2-40B4-BE49-F238E27FC236}">
                  <a16:creationId xmlns:a16="http://schemas.microsoft.com/office/drawing/2014/main" id="{F3393859-8634-43D3-9A82-094554308187}"/>
                </a:ext>
              </a:extLst>
            </p:cNvPr>
            <p:cNvSpPr>
              <a:spLocks noChangeShapeType="1"/>
            </p:cNvSpPr>
            <p:nvPr/>
          </p:nvSpPr>
          <p:spPr bwMode="auto">
            <a:xfrm>
              <a:off x="723"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6" name="Rectangle 63">
              <a:extLst>
                <a:ext uri="{FF2B5EF4-FFF2-40B4-BE49-F238E27FC236}">
                  <a16:creationId xmlns:a16="http://schemas.microsoft.com/office/drawing/2014/main" id="{758031CE-C66A-48FB-839B-E6C535C1819C}"/>
                </a:ext>
              </a:extLst>
            </p:cNvPr>
            <p:cNvSpPr>
              <a:spLocks noChangeArrowheads="1"/>
            </p:cNvSpPr>
            <p:nvPr/>
          </p:nvSpPr>
          <p:spPr bwMode="auto">
            <a:xfrm>
              <a:off x="675"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0.5</a:t>
              </a:r>
              <a:endParaRPr lang="en-US" altLang="en-US" sz="1800">
                <a:latin typeface="Arial" panose="020B0604020202020204" pitchFamily="34" charset="0"/>
              </a:endParaRPr>
            </a:p>
          </p:txBody>
        </p:sp>
        <p:sp>
          <p:nvSpPr>
            <p:cNvPr id="38947" name="Line 64">
              <a:extLst>
                <a:ext uri="{FF2B5EF4-FFF2-40B4-BE49-F238E27FC236}">
                  <a16:creationId xmlns:a16="http://schemas.microsoft.com/office/drawing/2014/main" id="{866BEAF7-3D53-4C5E-83E6-B1276B62D929}"/>
                </a:ext>
              </a:extLst>
            </p:cNvPr>
            <p:cNvSpPr>
              <a:spLocks noChangeShapeType="1"/>
            </p:cNvSpPr>
            <p:nvPr/>
          </p:nvSpPr>
          <p:spPr bwMode="auto">
            <a:xfrm>
              <a:off x="105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Rectangle 65">
              <a:extLst>
                <a:ext uri="{FF2B5EF4-FFF2-40B4-BE49-F238E27FC236}">
                  <a16:creationId xmlns:a16="http://schemas.microsoft.com/office/drawing/2014/main" id="{BA977B07-19F9-4852-8E71-3EFEE7C4DD54}"/>
                </a:ext>
              </a:extLst>
            </p:cNvPr>
            <p:cNvSpPr>
              <a:spLocks noChangeArrowheads="1"/>
            </p:cNvSpPr>
            <p:nvPr/>
          </p:nvSpPr>
          <p:spPr bwMode="auto">
            <a:xfrm>
              <a:off x="1061"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1</a:t>
              </a:r>
              <a:endParaRPr lang="en-US" altLang="en-US" sz="1800">
                <a:latin typeface="Arial" panose="020B0604020202020204" pitchFamily="34" charset="0"/>
              </a:endParaRPr>
            </a:p>
          </p:txBody>
        </p:sp>
        <p:sp>
          <p:nvSpPr>
            <p:cNvPr id="38949" name="Line 66">
              <a:extLst>
                <a:ext uri="{FF2B5EF4-FFF2-40B4-BE49-F238E27FC236}">
                  <a16:creationId xmlns:a16="http://schemas.microsoft.com/office/drawing/2014/main" id="{A5199B0C-A503-4882-9222-2FD69A9FDF69}"/>
                </a:ext>
              </a:extLst>
            </p:cNvPr>
            <p:cNvSpPr>
              <a:spLocks noChangeShapeType="1"/>
            </p:cNvSpPr>
            <p:nvPr/>
          </p:nvSpPr>
          <p:spPr bwMode="auto">
            <a:xfrm>
              <a:off x="139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Rectangle 67">
              <a:extLst>
                <a:ext uri="{FF2B5EF4-FFF2-40B4-BE49-F238E27FC236}">
                  <a16:creationId xmlns:a16="http://schemas.microsoft.com/office/drawing/2014/main" id="{35E401E3-1BCE-46B2-A2A7-D3475F2AFAEC}"/>
                </a:ext>
              </a:extLst>
            </p:cNvPr>
            <p:cNvSpPr>
              <a:spLocks noChangeArrowheads="1"/>
            </p:cNvSpPr>
            <p:nvPr/>
          </p:nvSpPr>
          <p:spPr bwMode="auto">
            <a:xfrm>
              <a:off x="1344"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1.5</a:t>
              </a:r>
              <a:endParaRPr lang="en-US" altLang="en-US" sz="1800">
                <a:latin typeface="Arial" panose="020B0604020202020204" pitchFamily="34" charset="0"/>
              </a:endParaRPr>
            </a:p>
          </p:txBody>
        </p:sp>
        <p:sp>
          <p:nvSpPr>
            <p:cNvPr id="38951" name="Line 68">
              <a:extLst>
                <a:ext uri="{FF2B5EF4-FFF2-40B4-BE49-F238E27FC236}">
                  <a16:creationId xmlns:a16="http://schemas.microsoft.com/office/drawing/2014/main" id="{30BED88A-A932-4E7C-95E5-98DB068EEC53}"/>
                </a:ext>
              </a:extLst>
            </p:cNvPr>
            <p:cNvSpPr>
              <a:spLocks noChangeShapeType="1"/>
            </p:cNvSpPr>
            <p:nvPr/>
          </p:nvSpPr>
          <p:spPr bwMode="auto">
            <a:xfrm>
              <a:off x="172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2" name="Rectangle 69">
              <a:extLst>
                <a:ext uri="{FF2B5EF4-FFF2-40B4-BE49-F238E27FC236}">
                  <a16:creationId xmlns:a16="http://schemas.microsoft.com/office/drawing/2014/main" id="{F6428298-8523-4212-A1E7-D4706A3B87FD}"/>
                </a:ext>
              </a:extLst>
            </p:cNvPr>
            <p:cNvSpPr>
              <a:spLocks noChangeArrowheads="1"/>
            </p:cNvSpPr>
            <p:nvPr/>
          </p:nvSpPr>
          <p:spPr bwMode="auto">
            <a:xfrm>
              <a:off x="1730"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2</a:t>
              </a:r>
              <a:endParaRPr lang="en-US" altLang="en-US" sz="1800">
                <a:latin typeface="Arial" panose="020B0604020202020204" pitchFamily="34" charset="0"/>
              </a:endParaRPr>
            </a:p>
          </p:txBody>
        </p:sp>
        <p:sp>
          <p:nvSpPr>
            <p:cNvPr id="38953" name="Line 70">
              <a:extLst>
                <a:ext uri="{FF2B5EF4-FFF2-40B4-BE49-F238E27FC236}">
                  <a16:creationId xmlns:a16="http://schemas.microsoft.com/office/drawing/2014/main" id="{1B889F55-2D23-4DB0-8955-08E14250702A}"/>
                </a:ext>
              </a:extLst>
            </p:cNvPr>
            <p:cNvSpPr>
              <a:spLocks noChangeShapeType="1"/>
            </p:cNvSpPr>
            <p:nvPr/>
          </p:nvSpPr>
          <p:spPr bwMode="auto">
            <a:xfrm>
              <a:off x="2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Rectangle 71">
              <a:extLst>
                <a:ext uri="{FF2B5EF4-FFF2-40B4-BE49-F238E27FC236}">
                  <a16:creationId xmlns:a16="http://schemas.microsoft.com/office/drawing/2014/main" id="{9DC932EC-3BFA-4970-A706-BC177F6A436E}"/>
                </a:ext>
              </a:extLst>
            </p:cNvPr>
            <p:cNvSpPr>
              <a:spLocks noChangeArrowheads="1"/>
            </p:cNvSpPr>
            <p:nvPr/>
          </p:nvSpPr>
          <p:spPr bwMode="auto">
            <a:xfrm>
              <a:off x="2013"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2.5</a:t>
              </a:r>
              <a:endParaRPr lang="en-US" altLang="en-US" sz="1800">
                <a:latin typeface="Arial" panose="020B0604020202020204" pitchFamily="34" charset="0"/>
              </a:endParaRPr>
            </a:p>
          </p:txBody>
        </p:sp>
        <p:sp>
          <p:nvSpPr>
            <p:cNvPr id="38955" name="Line 72">
              <a:extLst>
                <a:ext uri="{FF2B5EF4-FFF2-40B4-BE49-F238E27FC236}">
                  <a16:creationId xmlns:a16="http://schemas.microsoft.com/office/drawing/2014/main" id="{84883220-3B09-44E7-B9B8-217B9DBB3A8D}"/>
                </a:ext>
              </a:extLst>
            </p:cNvPr>
            <p:cNvSpPr>
              <a:spLocks noChangeShapeType="1"/>
            </p:cNvSpPr>
            <p:nvPr/>
          </p:nvSpPr>
          <p:spPr bwMode="auto">
            <a:xfrm>
              <a:off x="239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Rectangle 73">
              <a:extLst>
                <a:ext uri="{FF2B5EF4-FFF2-40B4-BE49-F238E27FC236}">
                  <a16:creationId xmlns:a16="http://schemas.microsoft.com/office/drawing/2014/main" id="{869E0EF5-C1A3-4F1A-85E9-60B634A66CAF}"/>
                </a:ext>
              </a:extLst>
            </p:cNvPr>
            <p:cNvSpPr>
              <a:spLocks noChangeArrowheads="1"/>
            </p:cNvSpPr>
            <p:nvPr/>
          </p:nvSpPr>
          <p:spPr bwMode="auto">
            <a:xfrm>
              <a:off x="2399"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a:t>
              </a:r>
              <a:endParaRPr lang="en-US" altLang="en-US" sz="1800">
                <a:latin typeface="Arial" panose="020B0604020202020204" pitchFamily="34" charset="0"/>
              </a:endParaRPr>
            </a:p>
          </p:txBody>
        </p:sp>
        <p:sp>
          <p:nvSpPr>
            <p:cNvPr id="38957" name="Line 74">
              <a:extLst>
                <a:ext uri="{FF2B5EF4-FFF2-40B4-BE49-F238E27FC236}">
                  <a16:creationId xmlns:a16="http://schemas.microsoft.com/office/drawing/2014/main" id="{509AA6D4-50F6-4BEB-A191-164C416653BF}"/>
                </a:ext>
              </a:extLst>
            </p:cNvPr>
            <p:cNvSpPr>
              <a:spLocks noChangeShapeType="1"/>
            </p:cNvSpPr>
            <p:nvPr/>
          </p:nvSpPr>
          <p:spPr bwMode="auto">
            <a:xfrm>
              <a:off x="2728"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8" name="Rectangle 75">
              <a:extLst>
                <a:ext uri="{FF2B5EF4-FFF2-40B4-BE49-F238E27FC236}">
                  <a16:creationId xmlns:a16="http://schemas.microsoft.com/office/drawing/2014/main" id="{DF81A5EE-C7DA-4068-87CD-335D65263BC6}"/>
                </a:ext>
              </a:extLst>
            </p:cNvPr>
            <p:cNvSpPr>
              <a:spLocks noChangeArrowheads="1"/>
            </p:cNvSpPr>
            <p:nvPr/>
          </p:nvSpPr>
          <p:spPr bwMode="auto">
            <a:xfrm>
              <a:off x="2679"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3.5</a:t>
              </a:r>
              <a:endParaRPr lang="en-US" altLang="en-US" sz="1800">
                <a:latin typeface="Arial" panose="020B0604020202020204" pitchFamily="34" charset="0"/>
              </a:endParaRPr>
            </a:p>
          </p:txBody>
        </p:sp>
        <p:sp>
          <p:nvSpPr>
            <p:cNvPr id="38959" name="Line 76">
              <a:extLst>
                <a:ext uri="{FF2B5EF4-FFF2-40B4-BE49-F238E27FC236}">
                  <a16:creationId xmlns:a16="http://schemas.microsoft.com/office/drawing/2014/main" id="{285C4468-B7E0-4AA1-92B2-0564A5852B19}"/>
                </a:ext>
              </a:extLst>
            </p:cNvPr>
            <p:cNvSpPr>
              <a:spLocks noChangeShapeType="1"/>
            </p:cNvSpPr>
            <p:nvPr/>
          </p:nvSpPr>
          <p:spPr bwMode="auto">
            <a:xfrm>
              <a:off x="3062"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0" name="Rectangle 77">
              <a:extLst>
                <a:ext uri="{FF2B5EF4-FFF2-40B4-BE49-F238E27FC236}">
                  <a16:creationId xmlns:a16="http://schemas.microsoft.com/office/drawing/2014/main" id="{397B66C2-0028-483B-AEA8-3AD413140B41}"/>
                </a:ext>
              </a:extLst>
            </p:cNvPr>
            <p:cNvSpPr>
              <a:spLocks noChangeArrowheads="1"/>
            </p:cNvSpPr>
            <p:nvPr/>
          </p:nvSpPr>
          <p:spPr bwMode="auto">
            <a:xfrm>
              <a:off x="3065"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4</a:t>
              </a:r>
              <a:endParaRPr lang="en-US" altLang="en-US" sz="1800">
                <a:latin typeface="Arial" panose="020B0604020202020204" pitchFamily="34" charset="0"/>
              </a:endParaRPr>
            </a:p>
          </p:txBody>
        </p:sp>
        <p:sp>
          <p:nvSpPr>
            <p:cNvPr id="38961" name="Line 78">
              <a:extLst>
                <a:ext uri="{FF2B5EF4-FFF2-40B4-BE49-F238E27FC236}">
                  <a16:creationId xmlns:a16="http://schemas.microsoft.com/office/drawing/2014/main" id="{892230F1-C7C7-4B07-AE29-1578BB5FCE0C}"/>
                </a:ext>
              </a:extLst>
            </p:cNvPr>
            <p:cNvSpPr>
              <a:spLocks noChangeShapeType="1"/>
            </p:cNvSpPr>
            <p:nvPr/>
          </p:nvSpPr>
          <p:spPr bwMode="auto">
            <a:xfrm>
              <a:off x="3397"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2" name="Rectangle 79">
              <a:extLst>
                <a:ext uri="{FF2B5EF4-FFF2-40B4-BE49-F238E27FC236}">
                  <a16:creationId xmlns:a16="http://schemas.microsoft.com/office/drawing/2014/main" id="{3C265B11-3C1C-49EA-9994-E0358837CDF7}"/>
                </a:ext>
              </a:extLst>
            </p:cNvPr>
            <p:cNvSpPr>
              <a:spLocks noChangeArrowheads="1"/>
            </p:cNvSpPr>
            <p:nvPr/>
          </p:nvSpPr>
          <p:spPr bwMode="auto">
            <a:xfrm>
              <a:off x="3348"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4.5</a:t>
              </a:r>
              <a:endParaRPr lang="en-US" altLang="en-US" sz="1800">
                <a:latin typeface="Arial" panose="020B0604020202020204" pitchFamily="34" charset="0"/>
              </a:endParaRPr>
            </a:p>
          </p:txBody>
        </p:sp>
        <p:sp>
          <p:nvSpPr>
            <p:cNvPr id="38963" name="Line 80">
              <a:extLst>
                <a:ext uri="{FF2B5EF4-FFF2-40B4-BE49-F238E27FC236}">
                  <a16:creationId xmlns:a16="http://schemas.microsoft.com/office/drawing/2014/main" id="{8FC4F048-4965-448F-9942-8E7D9419A5C1}"/>
                </a:ext>
              </a:extLst>
            </p:cNvPr>
            <p:cNvSpPr>
              <a:spLocks noChangeShapeType="1"/>
            </p:cNvSpPr>
            <p:nvPr/>
          </p:nvSpPr>
          <p:spPr bwMode="auto">
            <a:xfrm>
              <a:off x="3731"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4" name="Rectangle 81">
              <a:extLst>
                <a:ext uri="{FF2B5EF4-FFF2-40B4-BE49-F238E27FC236}">
                  <a16:creationId xmlns:a16="http://schemas.microsoft.com/office/drawing/2014/main" id="{01041A23-7B68-41BF-A6D4-304FA13E08F6}"/>
                </a:ext>
              </a:extLst>
            </p:cNvPr>
            <p:cNvSpPr>
              <a:spLocks noChangeArrowheads="1"/>
            </p:cNvSpPr>
            <p:nvPr/>
          </p:nvSpPr>
          <p:spPr bwMode="auto">
            <a:xfrm>
              <a:off x="3735" y="3538"/>
              <a:ext cx="4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5</a:t>
              </a:r>
              <a:endParaRPr lang="en-US" altLang="en-US" sz="1800">
                <a:latin typeface="Arial" panose="020B0604020202020204" pitchFamily="34" charset="0"/>
              </a:endParaRPr>
            </a:p>
          </p:txBody>
        </p:sp>
        <p:sp>
          <p:nvSpPr>
            <p:cNvPr id="38965" name="Line 82">
              <a:extLst>
                <a:ext uri="{FF2B5EF4-FFF2-40B4-BE49-F238E27FC236}">
                  <a16:creationId xmlns:a16="http://schemas.microsoft.com/office/drawing/2014/main" id="{95270660-E1E6-412B-AD99-D652514C946A}"/>
                </a:ext>
              </a:extLst>
            </p:cNvPr>
            <p:cNvSpPr>
              <a:spLocks noChangeShapeType="1"/>
            </p:cNvSpPr>
            <p:nvPr/>
          </p:nvSpPr>
          <p:spPr bwMode="auto">
            <a:xfrm>
              <a:off x="4066" y="3494"/>
              <a:ext cx="1" cy="44"/>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Rectangle 83">
              <a:extLst>
                <a:ext uri="{FF2B5EF4-FFF2-40B4-BE49-F238E27FC236}">
                  <a16:creationId xmlns:a16="http://schemas.microsoft.com/office/drawing/2014/main" id="{C9A63971-D4C1-4479-A1FD-3E0AD3F54358}"/>
                </a:ext>
              </a:extLst>
            </p:cNvPr>
            <p:cNvSpPr>
              <a:spLocks noChangeArrowheads="1"/>
            </p:cNvSpPr>
            <p:nvPr/>
          </p:nvSpPr>
          <p:spPr bwMode="auto">
            <a:xfrm>
              <a:off x="4017" y="35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5.5</a:t>
              </a:r>
              <a:endParaRPr lang="en-US" altLang="en-US" sz="1800">
                <a:latin typeface="Arial" panose="020B0604020202020204" pitchFamily="34" charset="0"/>
              </a:endParaRPr>
            </a:p>
          </p:txBody>
        </p:sp>
        <p:sp>
          <p:nvSpPr>
            <p:cNvPr id="38967" name="Rectangle 84">
              <a:extLst>
                <a:ext uri="{FF2B5EF4-FFF2-40B4-BE49-F238E27FC236}">
                  <a16:creationId xmlns:a16="http://schemas.microsoft.com/office/drawing/2014/main" id="{65D04341-EB3E-40F0-92DF-DC450F1D2A3E}"/>
                </a:ext>
              </a:extLst>
            </p:cNvPr>
            <p:cNvSpPr>
              <a:spLocks noChangeArrowheads="1"/>
            </p:cNvSpPr>
            <p:nvPr/>
          </p:nvSpPr>
          <p:spPr bwMode="auto">
            <a:xfrm>
              <a:off x="239" y="3764"/>
              <a:ext cx="16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-0.1</a:t>
              </a:r>
              <a:endParaRPr lang="en-US" altLang="en-US" sz="1800">
                <a:latin typeface="Arial" panose="020B0604020202020204" pitchFamily="34" charset="0"/>
              </a:endParaRPr>
            </a:p>
          </p:txBody>
        </p:sp>
        <p:sp>
          <p:nvSpPr>
            <p:cNvPr id="38968" name="Line 85">
              <a:extLst>
                <a:ext uri="{FF2B5EF4-FFF2-40B4-BE49-F238E27FC236}">
                  <a16:creationId xmlns:a16="http://schemas.microsoft.com/office/drawing/2014/main" id="{7A8CF99B-C804-4631-A4E6-7DB72FEA8F25}"/>
                </a:ext>
              </a:extLst>
            </p:cNvPr>
            <p:cNvSpPr>
              <a:spLocks noChangeShapeType="1"/>
            </p:cNvSpPr>
            <p:nvPr/>
          </p:nvSpPr>
          <p:spPr bwMode="auto">
            <a:xfrm>
              <a:off x="372" y="380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Rectangle 86">
              <a:extLst>
                <a:ext uri="{FF2B5EF4-FFF2-40B4-BE49-F238E27FC236}">
                  <a16:creationId xmlns:a16="http://schemas.microsoft.com/office/drawing/2014/main" id="{7D6E3D00-BF1C-4F58-807B-D22D409336F2}"/>
                </a:ext>
              </a:extLst>
            </p:cNvPr>
            <p:cNvSpPr>
              <a:spLocks noChangeArrowheads="1"/>
            </p:cNvSpPr>
            <p:nvPr/>
          </p:nvSpPr>
          <p:spPr bwMode="auto">
            <a:xfrm>
              <a:off x="272" y="3184"/>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0.1</a:t>
              </a:r>
              <a:endParaRPr lang="en-US" altLang="en-US" sz="1800">
                <a:latin typeface="Arial" panose="020B0604020202020204" pitchFamily="34" charset="0"/>
              </a:endParaRPr>
            </a:p>
          </p:txBody>
        </p:sp>
        <p:sp>
          <p:nvSpPr>
            <p:cNvPr id="38970" name="Line 87">
              <a:extLst>
                <a:ext uri="{FF2B5EF4-FFF2-40B4-BE49-F238E27FC236}">
                  <a16:creationId xmlns:a16="http://schemas.microsoft.com/office/drawing/2014/main" id="{C78BCB95-2D8F-4B16-8CCC-E4312189F1E8}"/>
                </a:ext>
              </a:extLst>
            </p:cNvPr>
            <p:cNvSpPr>
              <a:spLocks noChangeShapeType="1"/>
            </p:cNvSpPr>
            <p:nvPr/>
          </p:nvSpPr>
          <p:spPr bwMode="auto">
            <a:xfrm>
              <a:off x="372" y="322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1" name="Rectangle 88">
              <a:extLst>
                <a:ext uri="{FF2B5EF4-FFF2-40B4-BE49-F238E27FC236}">
                  <a16:creationId xmlns:a16="http://schemas.microsoft.com/office/drawing/2014/main" id="{3588F00D-9A74-4CC3-BB14-5E6A42B92486}"/>
                </a:ext>
              </a:extLst>
            </p:cNvPr>
            <p:cNvSpPr>
              <a:spLocks noChangeArrowheads="1"/>
            </p:cNvSpPr>
            <p:nvPr/>
          </p:nvSpPr>
          <p:spPr bwMode="auto">
            <a:xfrm>
              <a:off x="272" y="2894"/>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0.2</a:t>
              </a:r>
              <a:endParaRPr lang="en-US" altLang="en-US" sz="1800">
                <a:latin typeface="Arial" panose="020B0604020202020204" pitchFamily="34" charset="0"/>
              </a:endParaRPr>
            </a:p>
          </p:txBody>
        </p:sp>
        <p:sp>
          <p:nvSpPr>
            <p:cNvPr id="38972" name="Line 89">
              <a:extLst>
                <a:ext uri="{FF2B5EF4-FFF2-40B4-BE49-F238E27FC236}">
                  <a16:creationId xmlns:a16="http://schemas.microsoft.com/office/drawing/2014/main" id="{6EA73027-715F-42F8-8E1C-ABD6EA817B02}"/>
                </a:ext>
              </a:extLst>
            </p:cNvPr>
            <p:cNvSpPr>
              <a:spLocks noChangeShapeType="1"/>
            </p:cNvSpPr>
            <p:nvPr/>
          </p:nvSpPr>
          <p:spPr bwMode="auto">
            <a:xfrm>
              <a:off x="372" y="2934"/>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3" name="Rectangle 90">
              <a:extLst>
                <a:ext uri="{FF2B5EF4-FFF2-40B4-BE49-F238E27FC236}">
                  <a16:creationId xmlns:a16="http://schemas.microsoft.com/office/drawing/2014/main" id="{29DD6B44-5A47-4071-BD45-F0EE5AAD5838}"/>
                </a:ext>
              </a:extLst>
            </p:cNvPr>
            <p:cNvSpPr>
              <a:spLocks noChangeArrowheads="1"/>
            </p:cNvSpPr>
            <p:nvPr/>
          </p:nvSpPr>
          <p:spPr bwMode="auto">
            <a:xfrm>
              <a:off x="272" y="260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0.3</a:t>
              </a:r>
              <a:endParaRPr lang="en-US" altLang="en-US" sz="1800">
                <a:latin typeface="Arial" panose="020B0604020202020204" pitchFamily="34" charset="0"/>
              </a:endParaRPr>
            </a:p>
          </p:txBody>
        </p:sp>
        <p:sp>
          <p:nvSpPr>
            <p:cNvPr id="38974" name="Line 91">
              <a:extLst>
                <a:ext uri="{FF2B5EF4-FFF2-40B4-BE49-F238E27FC236}">
                  <a16:creationId xmlns:a16="http://schemas.microsoft.com/office/drawing/2014/main" id="{7F3307ED-200A-46F3-B0C5-ED788141B1D6}"/>
                </a:ext>
              </a:extLst>
            </p:cNvPr>
            <p:cNvSpPr>
              <a:spLocks noChangeShapeType="1"/>
            </p:cNvSpPr>
            <p:nvPr/>
          </p:nvSpPr>
          <p:spPr bwMode="auto">
            <a:xfrm>
              <a:off x="372" y="264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5" name="Rectangle 92">
              <a:extLst>
                <a:ext uri="{FF2B5EF4-FFF2-40B4-BE49-F238E27FC236}">
                  <a16:creationId xmlns:a16="http://schemas.microsoft.com/office/drawing/2014/main" id="{82428623-836E-4DE2-8C43-B8F640C14386}"/>
                </a:ext>
              </a:extLst>
            </p:cNvPr>
            <p:cNvSpPr>
              <a:spLocks noChangeArrowheads="1"/>
            </p:cNvSpPr>
            <p:nvPr/>
          </p:nvSpPr>
          <p:spPr bwMode="auto">
            <a:xfrm>
              <a:off x="272" y="231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0.4</a:t>
              </a:r>
              <a:endParaRPr lang="en-US" altLang="en-US" sz="1800">
                <a:latin typeface="Arial" panose="020B0604020202020204" pitchFamily="34" charset="0"/>
              </a:endParaRPr>
            </a:p>
          </p:txBody>
        </p:sp>
        <p:sp>
          <p:nvSpPr>
            <p:cNvPr id="38976" name="Line 93">
              <a:extLst>
                <a:ext uri="{FF2B5EF4-FFF2-40B4-BE49-F238E27FC236}">
                  <a16:creationId xmlns:a16="http://schemas.microsoft.com/office/drawing/2014/main" id="{ED26BF75-2D10-46EE-8B7E-DC7F93F67ADB}"/>
                </a:ext>
              </a:extLst>
            </p:cNvPr>
            <p:cNvSpPr>
              <a:spLocks noChangeShapeType="1"/>
            </p:cNvSpPr>
            <p:nvPr/>
          </p:nvSpPr>
          <p:spPr bwMode="auto">
            <a:xfrm>
              <a:off x="372" y="235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7" name="Rectangle 94">
              <a:extLst>
                <a:ext uri="{FF2B5EF4-FFF2-40B4-BE49-F238E27FC236}">
                  <a16:creationId xmlns:a16="http://schemas.microsoft.com/office/drawing/2014/main" id="{E92E6F9B-8E2D-4D1E-A04F-441418AA0793}"/>
                </a:ext>
              </a:extLst>
            </p:cNvPr>
            <p:cNvSpPr>
              <a:spLocks noChangeArrowheads="1"/>
            </p:cNvSpPr>
            <p:nvPr/>
          </p:nvSpPr>
          <p:spPr bwMode="auto">
            <a:xfrm>
              <a:off x="272" y="202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0.5</a:t>
              </a:r>
              <a:endParaRPr lang="en-US" altLang="en-US" sz="1800">
                <a:latin typeface="Arial" panose="020B0604020202020204" pitchFamily="34" charset="0"/>
              </a:endParaRPr>
            </a:p>
          </p:txBody>
        </p:sp>
        <p:sp>
          <p:nvSpPr>
            <p:cNvPr id="38978" name="Line 95">
              <a:extLst>
                <a:ext uri="{FF2B5EF4-FFF2-40B4-BE49-F238E27FC236}">
                  <a16:creationId xmlns:a16="http://schemas.microsoft.com/office/drawing/2014/main" id="{38AF89FA-F912-48C5-837A-9FC83B47C9F5}"/>
                </a:ext>
              </a:extLst>
            </p:cNvPr>
            <p:cNvSpPr>
              <a:spLocks noChangeShapeType="1"/>
            </p:cNvSpPr>
            <p:nvPr/>
          </p:nvSpPr>
          <p:spPr bwMode="auto">
            <a:xfrm>
              <a:off x="372" y="206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9" name="Rectangle 96">
              <a:extLst>
                <a:ext uri="{FF2B5EF4-FFF2-40B4-BE49-F238E27FC236}">
                  <a16:creationId xmlns:a16="http://schemas.microsoft.com/office/drawing/2014/main" id="{594B9427-E11A-4E20-9227-F11DEB7C030D}"/>
                </a:ext>
              </a:extLst>
            </p:cNvPr>
            <p:cNvSpPr>
              <a:spLocks noChangeArrowheads="1"/>
            </p:cNvSpPr>
            <p:nvPr/>
          </p:nvSpPr>
          <p:spPr bwMode="auto">
            <a:xfrm>
              <a:off x="272" y="173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0.6</a:t>
              </a:r>
              <a:endParaRPr lang="en-US" altLang="en-US" sz="1800">
                <a:latin typeface="Arial" panose="020B0604020202020204" pitchFamily="34" charset="0"/>
              </a:endParaRPr>
            </a:p>
          </p:txBody>
        </p:sp>
        <p:sp>
          <p:nvSpPr>
            <p:cNvPr id="38980" name="Line 97">
              <a:extLst>
                <a:ext uri="{FF2B5EF4-FFF2-40B4-BE49-F238E27FC236}">
                  <a16:creationId xmlns:a16="http://schemas.microsoft.com/office/drawing/2014/main" id="{8240D986-0EAA-4903-AFD6-DC1A257BB556}"/>
                </a:ext>
              </a:extLst>
            </p:cNvPr>
            <p:cNvSpPr>
              <a:spLocks noChangeShapeType="1"/>
            </p:cNvSpPr>
            <p:nvPr/>
          </p:nvSpPr>
          <p:spPr bwMode="auto">
            <a:xfrm>
              <a:off x="372" y="177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Rectangle 98">
              <a:extLst>
                <a:ext uri="{FF2B5EF4-FFF2-40B4-BE49-F238E27FC236}">
                  <a16:creationId xmlns:a16="http://schemas.microsoft.com/office/drawing/2014/main" id="{445E41AF-9677-4709-A803-34DD86B28C2D}"/>
                </a:ext>
              </a:extLst>
            </p:cNvPr>
            <p:cNvSpPr>
              <a:spLocks noChangeArrowheads="1"/>
            </p:cNvSpPr>
            <p:nvPr/>
          </p:nvSpPr>
          <p:spPr bwMode="auto">
            <a:xfrm>
              <a:off x="272" y="1448"/>
              <a:ext cx="1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0.7</a:t>
              </a:r>
              <a:endParaRPr lang="en-US" altLang="en-US" sz="1800">
                <a:latin typeface="Arial" panose="020B0604020202020204" pitchFamily="34" charset="0"/>
              </a:endParaRPr>
            </a:p>
          </p:txBody>
        </p:sp>
        <p:sp>
          <p:nvSpPr>
            <p:cNvPr id="38982" name="Line 99">
              <a:extLst>
                <a:ext uri="{FF2B5EF4-FFF2-40B4-BE49-F238E27FC236}">
                  <a16:creationId xmlns:a16="http://schemas.microsoft.com/office/drawing/2014/main" id="{06E684C6-40BD-4E03-B236-B60D68777CAF}"/>
                </a:ext>
              </a:extLst>
            </p:cNvPr>
            <p:cNvSpPr>
              <a:spLocks noChangeShapeType="1"/>
            </p:cNvSpPr>
            <p:nvPr/>
          </p:nvSpPr>
          <p:spPr bwMode="auto">
            <a:xfrm>
              <a:off x="372" y="1488"/>
              <a:ext cx="36"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itle 1">
            <a:extLst>
              <a:ext uri="{FF2B5EF4-FFF2-40B4-BE49-F238E27FC236}">
                <a16:creationId xmlns:a16="http://schemas.microsoft.com/office/drawing/2014/main" id="{7BC4DDC8-2B66-486D-ABD7-BAF13585EEA9}"/>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Definition of a Density Curve? </a:t>
            </a:r>
          </a:p>
        </p:txBody>
      </p:sp>
      <p:sp>
        <p:nvSpPr>
          <p:cNvPr id="3" name="Content Placeholder 2">
            <a:extLst>
              <a:ext uri="{FF2B5EF4-FFF2-40B4-BE49-F238E27FC236}">
                <a16:creationId xmlns:a16="http://schemas.microsoft.com/office/drawing/2014/main" id="{126908E7-7B29-461E-86F9-4986AAA20FA0}"/>
              </a:ext>
            </a:extLst>
          </p:cNvPr>
          <p:cNvSpPr>
            <a:spLocks noGrp="1"/>
          </p:cNvSpPr>
          <p:nvPr>
            <p:ph sz="quarter" idx="1"/>
          </p:nvPr>
        </p:nvSpPr>
        <p:spPr>
          <a:xfrm>
            <a:off x="381000" y="952501"/>
            <a:ext cx="10701867" cy="2295525"/>
          </a:xfrm>
        </p:spPr>
        <p:txBody>
          <a:bodyPr/>
          <a:lstStyle/>
          <a:p>
            <a:pPr eaLnBrk="1" hangingPunct="1"/>
            <a:r>
              <a:rPr lang="en-CA" altLang="en-US" sz="2200"/>
              <a:t>A curve that describes the overall pattern of a distribution</a:t>
            </a:r>
          </a:p>
          <a:p>
            <a:pPr eaLnBrk="1" hangingPunct="1"/>
            <a:r>
              <a:rPr lang="en-CA" altLang="en-US" sz="2200"/>
              <a:t>All Density Curves have an area of 1 or 100%</a:t>
            </a:r>
          </a:p>
          <a:p>
            <a:pPr eaLnBrk="1" hangingPunct="1"/>
            <a:r>
              <a:rPr lang="en-CA" altLang="en-US" sz="2200"/>
              <a:t>Entire graph must be above the X-axis</a:t>
            </a:r>
          </a:p>
          <a:p>
            <a:pPr eaLnBrk="1" hangingPunct="1"/>
            <a:r>
              <a:rPr lang="en-CA" altLang="en-US" sz="2200"/>
              <a:t>Normal Distribution – Bell Shaped Curve</a:t>
            </a:r>
          </a:p>
          <a:p>
            <a:pPr eaLnBrk="1" hangingPunct="1"/>
            <a:r>
              <a:rPr lang="en-CA" altLang="en-US" sz="2200"/>
              <a:t>The area under the curve and above any interval of values on the horizontal axis is the proportion of observations that fall in that interval</a:t>
            </a:r>
          </a:p>
        </p:txBody>
      </p:sp>
      <p:sp>
        <p:nvSpPr>
          <p:cNvPr id="44" name="Rectangle 43">
            <a:extLst>
              <a:ext uri="{FF2B5EF4-FFF2-40B4-BE49-F238E27FC236}">
                <a16:creationId xmlns:a16="http://schemas.microsoft.com/office/drawing/2014/main" id="{DA8EB967-FD9D-4ED5-82F4-64868F3B5DAF}"/>
              </a:ext>
            </a:extLst>
          </p:cNvPr>
          <p:cNvSpPr/>
          <p:nvPr/>
        </p:nvSpPr>
        <p:spPr>
          <a:xfrm>
            <a:off x="5087939" y="4292600"/>
            <a:ext cx="503237" cy="1728788"/>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 name="Rectangle 44">
            <a:extLst>
              <a:ext uri="{FF2B5EF4-FFF2-40B4-BE49-F238E27FC236}">
                <a16:creationId xmlns:a16="http://schemas.microsoft.com/office/drawing/2014/main" id="{BB038160-C67C-4E93-A5C0-669F0A0A3EE9}"/>
              </a:ext>
            </a:extLst>
          </p:cNvPr>
          <p:cNvSpPr/>
          <p:nvPr/>
        </p:nvSpPr>
        <p:spPr>
          <a:xfrm>
            <a:off x="5591176" y="4437064"/>
            <a:ext cx="504825" cy="1584325"/>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6" name="Rectangle 45">
            <a:extLst>
              <a:ext uri="{FF2B5EF4-FFF2-40B4-BE49-F238E27FC236}">
                <a16:creationId xmlns:a16="http://schemas.microsoft.com/office/drawing/2014/main" id="{5A156815-D6DA-4421-8CA1-48AB3D72C715}"/>
              </a:ext>
            </a:extLst>
          </p:cNvPr>
          <p:cNvSpPr/>
          <p:nvPr/>
        </p:nvSpPr>
        <p:spPr>
          <a:xfrm>
            <a:off x="6096001" y="4797426"/>
            <a:ext cx="504825" cy="1223963"/>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7" name="Rectangle 46">
            <a:extLst>
              <a:ext uri="{FF2B5EF4-FFF2-40B4-BE49-F238E27FC236}">
                <a16:creationId xmlns:a16="http://schemas.microsoft.com/office/drawing/2014/main" id="{04B59A24-1285-4C70-ADFF-164E419BD9F1}"/>
              </a:ext>
            </a:extLst>
          </p:cNvPr>
          <p:cNvSpPr/>
          <p:nvPr/>
        </p:nvSpPr>
        <p:spPr>
          <a:xfrm>
            <a:off x="6600825" y="5300664"/>
            <a:ext cx="503238" cy="720725"/>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 name="Rectangle 47">
            <a:extLst>
              <a:ext uri="{FF2B5EF4-FFF2-40B4-BE49-F238E27FC236}">
                <a16:creationId xmlns:a16="http://schemas.microsoft.com/office/drawing/2014/main" id="{55C65066-FB78-4877-A402-675DC0BB9B7E}"/>
              </a:ext>
            </a:extLst>
          </p:cNvPr>
          <p:cNvSpPr/>
          <p:nvPr/>
        </p:nvSpPr>
        <p:spPr>
          <a:xfrm>
            <a:off x="7104064" y="5732464"/>
            <a:ext cx="504825" cy="288925"/>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9" name="Rectangle 48">
            <a:extLst>
              <a:ext uri="{FF2B5EF4-FFF2-40B4-BE49-F238E27FC236}">
                <a16:creationId xmlns:a16="http://schemas.microsoft.com/office/drawing/2014/main" id="{608BC2FB-9076-465B-82C5-21D931D4B96B}"/>
              </a:ext>
            </a:extLst>
          </p:cNvPr>
          <p:cNvSpPr/>
          <p:nvPr/>
        </p:nvSpPr>
        <p:spPr>
          <a:xfrm>
            <a:off x="7608889" y="5876926"/>
            <a:ext cx="503237" cy="144463"/>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0" name="Rectangle 49">
            <a:extLst>
              <a:ext uri="{FF2B5EF4-FFF2-40B4-BE49-F238E27FC236}">
                <a16:creationId xmlns:a16="http://schemas.microsoft.com/office/drawing/2014/main" id="{5E7C6E95-19D7-4C28-B5F3-0EE483312451}"/>
              </a:ext>
            </a:extLst>
          </p:cNvPr>
          <p:cNvSpPr/>
          <p:nvPr/>
        </p:nvSpPr>
        <p:spPr>
          <a:xfrm>
            <a:off x="8112126" y="5949950"/>
            <a:ext cx="504825" cy="71438"/>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 name="Rectangle 50">
            <a:extLst>
              <a:ext uri="{FF2B5EF4-FFF2-40B4-BE49-F238E27FC236}">
                <a16:creationId xmlns:a16="http://schemas.microsoft.com/office/drawing/2014/main" id="{26897D83-62D0-405A-BD23-04B46A68B73A}"/>
              </a:ext>
            </a:extLst>
          </p:cNvPr>
          <p:cNvSpPr/>
          <p:nvPr/>
        </p:nvSpPr>
        <p:spPr>
          <a:xfrm>
            <a:off x="2063750" y="5949950"/>
            <a:ext cx="503238" cy="71438"/>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2" name="Rectangle 51">
            <a:extLst>
              <a:ext uri="{FF2B5EF4-FFF2-40B4-BE49-F238E27FC236}">
                <a16:creationId xmlns:a16="http://schemas.microsoft.com/office/drawing/2014/main" id="{183B0414-6BBB-4B7F-AAC0-2057FEF01C0C}"/>
              </a:ext>
            </a:extLst>
          </p:cNvPr>
          <p:cNvSpPr/>
          <p:nvPr/>
        </p:nvSpPr>
        <p:spPr>
          <a:xfrm>
            <a:off x="2566989" y="5876926"/>
            <a:ext cx="504825" cy="144463"/>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3" name="Rectangle 52">
            <a:extLst>
              <a:ext uri="{FF2B5EF4-FFF2-40B4-BE49-F238E27FC236}">
                <a16:creationId xmlns:a16="http://schemas.microsoft.com/office/drawing/2014/main" id="{DF561033-9567-49D2-B5FB-14ED20843E15}"/>
              </a:ext>
            </a:extLst>
          </p:cNvPr>
          <p:cNvSpPr/>
          <p:nvPr/>
        </p:nvSpPr>
        <p:spPr>
          <a:xfrm>
            <a:off x="3071814" y="5661026"/>
            <a:ext cx="503237" cy="360363"/>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 name="Rectangle 53">
            <a:extLst>
              <a:ext uri="{FF2B5EF4-FFF2-40B4-BE49-F238E27FC236}">
                <a16:creationId xmlns:a16="http://schemas.microsoft.com/office/drawing/2014/main" id="{144ADA8A-BBFC-4260-B150-6FA437AE5FA0}"/>
              </a:ext>
            </a:extLst>
          </p:cNvPr>
          <p:cNvSpPr/>
          <p:nvPr/>
        </p:nvSpPr>
        <p:spPr>
          <a:xfrm>
            <a:off x="3575051" y="5373688"/>
            <a:ext cx="504825" cy="647700"/>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5" name="Rectangle 54">
            <a:extLst>
              <a:ext uri="{FF2B5EF4-FFF2-40B4-BE49-F238E27FC236}">
                <a16:creationId xmlns:a16="http://schemas.microsoft.com/office/drawing/2014/main" id="{96949DD8-D0CA-4009-93FC-04E14B93855A}"/>
              </a:ext>
            </a:extLst>
          </p:cNvPr>
          <p:cNvSpPr/>
          <p:nvPr/>
        </p:nvSpPr>
        <p:spPr>
          <a:xfrm>
            <a:off x="4079875" y="4868864"/>
            <a:ext cx="503238" cy="1152525"/>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6" name="Rectangle 55">
            <a:extLst>
              <a:ext uri="{FF2B5EF4-FFF2-40B4-BE49-F238E27FC236}">
                <a16:creationId xmlns:a16="http://schemas.microsoft.com/office/drawing/2014/main" id="{5D6D80FA-D5BD-49B5-9F24-FD76A4316119}"/>
              </a:ext>
            </a:extLst>
          </p:cNvPr>
          <p:cNvSpPr/>
          <p:nvPr/>
        </p:nvSpPr>
        <p:spPr>
          <a:xfrm>
            <a:off x="4583114" y="4437064"/>
            <a:ext cx="504825" cy="1584325"/>
          </a:xfrm>
          <a:prstGeom prst="rect">
            <a:avLst/>
          </a:prstGeom>
          <a:solidFill>
            <a:srgbClr val="00B0F0">
              <a:alpha val="41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3" name="Freeform 41">
            <a:extLst>
              <a:ext uri="{FF2B5EF4-FFF2-40B4-BE49-F238E27FC236}">
                <a16:creationId xmlns:a16="http://schemas.microsoft.com/office/drawing/2014/main" id="{A58E310A-50D1-4FFC-9009-E561C1FAEC30}"/>
              </a:ext>
            </a:extLst>
          </p:cNvPr>
          <p:cNvSpPr>
            <a:spLocks/>
          </p:cNvSpPr>
          <p:nvPr/>
        </p:nvSpPr>
        <p:spPr bwMode="auto">
          <a:xfrm>
            <a:off x="1930401" y="4230689"/>
            <a:ext cx="6608763" cy="1804987"/>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down)">
                                      <p:cBhvr>
                                        <p:cTn id="32" dur="1000"/>
                                        <p:tgtEl>
                                          <p:spTgt spid="5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down)">
                                      <p:cBhvr>
                                        <p:cTn id="35" dur="1000"/>
                                        <p:tgtEl>
                                          <p:spTgt spid="5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1000"/>
                                        <p:tgtEl>
                                          <p:spTgt spid="5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1000"/>
                                        <p:tgtEl>
                                          <p:spTgt spid="5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down)">
                                      <p:cBhvr>
                                        <p:cTn id="44" dur="1000"/>
                                        <p:tgtEl>
                                          <p:spTgt spid="5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1000"/>
                                        <p:tgtEl>
                                          <p:spTgt spid="5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1000"/>
                                        <p:tgtEl>
                                          <p:spTgt spid="4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1000"/>
                                        <p:tgtEl>
                                          <p:spTgt spid="4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down)">
                                      <p:cBhvr>
                                        <p:cTn id="56" dur="1000"/>
                                        <p:tgtEl>
                                          <p:spTgt spid="4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1000"/>
                                        <p:tgtEl>
                                          <p:spTgt spid="4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1000"/>
                                        <p:tgtEl>
                                          <p:spTgt spid="4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down)">
                                      <p:cBhvr>
                                        <p:cTn id="65" dur="1000"/>
                                        <p:tgtEl>
                                          <p:spTgt spid="4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1000"/>
                                        <p:tgtEl>
                                          <p:spTgt spid="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2000"/>
                                        <p:tgtEl>
                                          <p:spTgt spid="4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blinds(horizontal)">
                                      <p:cBhvr>
                                        <p:cTn id="7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54">
            <a:extLst>
              <a:ext uri="{FF2B5EF4-FFF2-40B4-BE49-F238E27FC236}">
                <a16:creationId xmlns:a16="http://schemas.microsoft.com/office/drawing/2014/main" id="{02DB4DE6-29F0-4C43-9D06-999E84B61605}"/>
              </a:ext>
            </a:extLst>
          </p:cNvPr>
          <p:cNvSpPr>
            <a:spLocks/>
          </p:cNvSpPr>
          <p:nvPr/>
        </p:nvSpPr>
        <p:spPr bwMode="auto">
          <a:xfrm>
            <a:off x="1933575" y="4802188"/>
            <a:ext cx="3575050" cy="1255712"/>
          </a:xfrm>
          <a:custGeom>
            <a:avLst/>
            <a:gdLst>
              <a:gd name="T0" fmla="*/ 2147483646 w 6666"/>
              <a:gd name="T1" fmla="*/ 2147483646 h 2682"/>
              <a:gd name="T2" fmla="*/ 2147483646 w 6666"/>
              <a:gd name="T3" fmla="*/ 2147483646 h 2682"/>
              <a:gd name="T4" fmla="*/ 2147483646 w 6666"/>
              <a:gd name="T5" fmla="*/ 2147483646 h 2682"/>
              <a:gd name="T6" fmla="*/ 2147483646 w 6666"/>
              <a:gd name="T7" fmla="*/ 2147483646 h 2682"/>
              <a:gd name="T8" fmla="*/ 2147483646 w 6666"/>
              <a:gd name="T9" fmla="*/ 2147483646 h 2682"/>
              <a:gd name="T10" fmla="*/ 2147483646 w 6666"/>
              <a:gd name="T11" fmla="*/ 2147483646 h 2682"/>
              <a:gd name="T12" fmla="*/ 2147483646 w 6666"/>
              <a:gd name="T13" fmla="*/ 2147483646 h 2682"/>
              <a:gd name="T14" fmla="*/ 2147483646 w 6666"/>
              <a:gd name="T15" fmla="*/ 2147483646 h 2682"/>
              <a:gd name="T16" fmla="*/ 2147483646 w 6666"/>
              <a:gd name="T17" fmla="*/ 2147483646 h 2682"/>
              <a:gd name="T18" fmla="*/ 2147483646 w 6666"/>
              <a:gd name="T19" fmla="*/ 2147483646 h 2682"/>
              <a:gd name="T20" fmla="*/ 2147483646 w 6666"/>
              <a:gd name="T21" fmla="*/ 2147483646 h 2682"/>
              <a:gd name="T22" fmla="*/ 2147483646 w 6666"/>
              <a:gd name="T23" fmla="*/ 2147483646 h 2682"/>
              <a:gd name="T24" fmla="*/ 2147483646 w 6666"/>
              <a:gd name="T25" fmla="*/ 2147483646 h 2682"/>
              <a:gd name="T26" fmla="*/ 2147483646 w 6666"/>
              <a:gd name="T27" fmla="*/ 2147483646 h 2682"/>
              <a:gd name="T28" fmla="*/ 2147483646 w 6666"/>
              <a:gd name="T29" fmla="*/ 0 h 2682"/>
              <a:gd name="T30" fmla="*/ 2147483646 w 6666"/>
              <a:gd name="T31" fmla="*/ 0 h 2682"/>
              <a:gd name="T32" fmla="*/ 2147483646 w 6666"/>
              <a:gd name="T33" fmla="*/ 2147483646 h 2682"/>
              <a:gd name="T34" fmla="*/ 2147483646 w 6666"/>
              <a:gd name="T35" fmla="*/ 2147483646 h 2682"/>
              <a:gd name="T36" fmla="*/ 2147483646 w 6666"/>
              <a:gd name="T37" fmla="*/ 2147483646 h 2682"/>
              <a:gd name="T38" fmla="*/ 2147483646 w 6666"/>
              <a:gd name="T39" fmla="*/ 2147483646 h 2682"/>
              <a:gd name="T40" fmla="*/ 2147483646 w 6666"/>
              <a:gd name="T41" fmla="*/ 2147483646 h 2682"/>
              <a:gd name="T42" fmla="*/ 2147483646 w 6666"/>
              <a:gd name="T43" fmla="*/ 2147483646 h 2682"/>
              <a:gd name="T44" fmla="*/ 2147483646 w 6666"/>
              <a:gd name="T45" fmla="*/ 2147483646 h 2682"/>
              <a:gd name="T46" fmla="*/ 2147483646 w 6666"/>
              <a:gd name="T47" fmla="*/ 2147483646 h 2682"/>
              <a:gd name="T48" fmla="*/ 2147483646 w 6666"/>
              <a:gd name="T49" fmla="*/ 2147483646 h 2682"/>
              <a:gd name="T50" fmla="*/ 2147483646 w 6666"/>
              <a:gd name="T51" fmla="*/ 2147483646 h 2682"/>
              <a:gd name="T52" fmla="*/ 2147483646 w 6666"/>
              <a:gd name="T53" fmla="*/ 2147483646 h 2682"/>
              <a:gd name="T54" fmla="*/ 2147483646 w 6666"/>
              <a:gd name="T55" fmla="*/ 2147483646 h 2682"/>
              <a:gd name="T56" fmla="*/ 2147483646 w 6666"/>
              <a:gd name="T57" fmla="*/ 2147483646 h 2682"/>
              <a:gd name="T58" fmla="*/ 2147483646 w 6666"/>
              <a:gd name="T59" fmla="*/ 2147483646 h 2682"/>
              <a:gd name="T60" fmla="*/ 2147483646 w 6666"/>
              <a:gd name="T61" fmla="*/ 2147483646 h 2682"/>
              <a:gd name="T62" fmla="*/ 2147483646 w 6666"/>
              <a:gd name="T63" fmla="*/ 2147483646 h 2682"/>
              <a:gd name="T64" fmla="*/ 2147483646 w 6666"/>
              <a:gd name="T65" fmla="*/ 2147483646 h 2682"/>
              <a:gd name="T66" fmla="*/ 2147483646 w 6666"/>
              <a:gd name="T67" fmla="*/ 2147483646 h 2682"/>
              <a:gd name="T68" fmla="*/ 2147483646 w 6666"/>
              <a:gd name="T69" fmla="*/ 2147483646 h 2682"/>
              <a:gd name="T70" fmla="*/ 2147483646 w 6666"/>
              <a:gd name="T71" fmla="*/ 2147483646 h 2682"/>
              <a:gd name="T72" fmla="*/ 2147483646 w 6666"/>
              <a:gd name="T73" fmla="*/ 2147483646 h 2682"/>
              <a:gd name="T74" fmla="*/ 2147483646 w 6666"/>
              <a:gd name="T75" fmla="*/ 2147483646 h 2682"/>
              <a:gd name="T76" fmla="*/ 2147483646 w 6666"/>
              <a:gd name="T77" fmla="*/ 2147483646 h 2682"/>
              <a:gd name="T78" fmla="*/ 2147483646 w 6666"/>
              <a:gd name="T79" fmla="*/ 2147483646 h 2682"/>
              <a:gd name="T80" fmla="*/ 2147483646 w 6666"/>
              <a:gd name="T81" fmla="*/ 2147483646 h 2682"/>
              <a:gd name="T82" fmla="*/ 2147483646 w 6666"/>
              <a:gd name="T83" fmla="*/ 2147483646 h 2682"/>
              <a:gd name="T84" fmla="*/ 2147483646 w 6666"/>
              <a:gd name="T85" fmla="*/ 2147483646 h 2682"/>
              <a:gd name="T86" fmla="*/ 2147483646 w 6666"/>
              <a:gd name="T87" fmla="*/ 2147483646 h 2682"/>
              <a:gd name="T88" fmla="*/ 2147483646 w 6666"/>
              <a:gd name="T89" fmla="*/ 2147483646 h 2682"/>
              <a:gd name="T90" fmla="*/ 2147483646 w 6666"/>
              <a:gd name="T91" fmla="*/ 2147483646 h 2682"/>
              <a:gd name="T92" fmla="*/ 2147483646 w 6666"/>
              <a:gd name="T93" fmla="*/ 2147483646 h 2682"/>
              <a:gd name="T94" fmla="*/ 2147483646 w 6666"/>
              <a:gd name="T95" fmla="*/ 2147483646 h 2682"/>
              <a:gd name="T96" fmla="*/ 2147483646 w 6666"/>
              <a:gd name="T97" fmla="*/ 2147483646 h 2682"/>
              <a:gd name="T98" fmla="*/ 2147483646 w 6666"/>
              <a:gd name="T99" fmla="*/ 2147483646 h 2682"/>
              <a:gd name="T100" fmla="*/ 2147483646 w 6666"/>
              <a:gd name="T101" fmla="*/ 2147483646 h 2682"/>
              <a:gd name="T102" fmla="*/ 2147483646 w 6666"/>
              <a:gd name="T103" fmla="*/ 2147483646 h 2682"/>
              <a:gd name="T104" fmla="*/ 2147483646 w 6666"/>
              <a:gd name="T105" fmla="*/ 2147483646 h 2682"/>
              <a:gd name="T106" fmla="*/ 2147483646 w 6666"/>
              <a:gd name="T107" fmla="*/ 2147483646 h 2682"/>
              <a:gd name="T108" fmla="*/ 2147483646 w 6666"/>
              <a:gd name="T109" fmla="*/ 2147483646 h 2682"/>
              <a:gd name="T110" fmla="*/ 2147483646 w 6666"/>
              <a:gd name="T111" fmla="*/ 2147483646 h 2682"/>
              <a:gd name="T112" fmla="*/ 2147483646 w 6666"/>
              <a:gd name="T113" fmla="*/ 2147483646 h 2682"/>
              <a:gd name="T114" fmla="*/ 2147483646 w 6666"/>
              <a:gd name="T115" fmla="*/ 2147483646 h 2682"/>
              <a:gd name="T116" fmla="*/ 2147483646 w 6666"/>
              <a:gd name="T117" fmla="*/ 2147483646 h 2682"/>
              <a:gd name="T118" fmla="*/ 2147483646 w 6666"/>
              <a:gd name="T119" fmla="*/ 2147483646 h 2682"/>
              <a:gd name="T120" fmla="*/ 2147483646 w 6666"/>
              <a:gd name="T121" fmla="*/ 2147483646 h 2682"/>
              <a:gd name="T122" fmla="*/ 2147483646 w 6666"/>
              <a:gd name="T123" fmla="*/ 2147483646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66"/>
              <a:gd name="T187" fmla="*/ 0 h 2682"/>
              <a:gd name="T188" fmla="*/ 6666 w 6666"/>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66" h="2682">
                <a:moveTo>
                  <a:pt x="0" y="2682"/>
                </a:moveTo>
                <a:lnTo>
                  <a:pt x="0" y="2682"/>
                </a:lnTo>
                <a:lnTo>
                  <a:pt x="12" y="2652"/>
                </a:lnTo>
                <a:lnTo>
                  <a:pt x="24" y="2616"/>
                </a:lnTo>
                <a:lnTo>
                  <a:pt x="36" y="2586"/>
                </a:lnTo>
                <a:lnTo>
                  <a:pt x="48" y="2556"/>
                </a:lnTo>
                <a:lnTo>
                  <a:pt x="60" y="2520"/>
                </a:lnTo>
                <a:lnTo>
                  <a:pt x="72" y="2490"/>
                </a:lnTo>
                <a:lnTo>
                  <a:pt x="84" y="2460"/>
                </a:lnTo>
                <a:lnTo>
                  <a:pt x="96" y="2430"/>
                </a:lnTo>
                <a:lnTo>
                  <a:pt x="108" y="2394"/>
                </a:lnTo>
                <a:lnTo>
                  <a:pt x="120" y="2364"/>
                </a:lnTo>
                <a:lnTo>
                  <a:pt x="132" y="2334"/>
                </a:lnTo>
                <a:lnTo>
                  <a:pt x="144" y="2298"/>
                </a:lnTo>
                <a:lnTo>
                  <a:pt x="156" y="2268"/>
                </a:lnTo>
                <a:lnTo>
                  <a:pt x="168" y="2238"/>
                </a:lnTo>
                <a:lnTo>
                  <a:pt x="180" y="2208"/>
                </a:lnTo>
                <a:lnTo>
                  <a:pt x="192" y="2172"/>
                </a:lnTo>
                <a:lnTo>
                  <a:pt x="204" y="2142"/>
                </a:lnTo>
                <a:lnTo>
                  <a:pt x="216" y="2112"/>
                </a:lnTo>
                <a:lnTo>
                  <a:pt x="228" y="2082"/>
                </a:lnTo>
                <a:lnTo>
                  <a:pt x="240" y="2052"/>
                </a:lnTo>
                <a:lnTo>
                  <a:pt x="252" y="2022"/>
                </a:lnTo>
                <a:lnTo>
                  <a:pt x="264" y="1986"/>
                </a:lnTo>
                <a:lnTo>
                  <a:pt x="276" y="1956"/>
                </a:lnTo>
                <a:lnTo>
                  <a:pt x="288" y="1926"/>
                </a:lnTo>
                <a:lnTo>
                  <a:pt x="300" y="1896"/>
                </a:lnTo>
                <a:lnTo>
                  <a:pt x="312" y="1866"/>
                </a:lnTo>
                <a:lnTo>
                  <a:pt x="324" y="1836"/>
                </a:lnTo>
                <a:lnTo>
                  <a:pt x="336" y="1806"/>
                </a:lnTo>
                <a:lnTo>
                  <a:pt x="348" y="1776"/>
                </a:lnTo>
                <a:lnTo>
                  <a:pt x="360" y="1746"/>
                </a:lnTo>
                <a:lnTo>
                  <a:pt x="372" y="1716"/>
                </a:lnTo>
                <a:lnTo>
                  <a:pt x="384" y="1686"/>
                </a:lnTo>
                <a:lnTo>
                  <a:pt x="396" y="1656"/>
                </a:lnTo>
                <a:lnTo>
                  <a:pt x="408" y="1632"/>
                </a:lnTo>
                <a:lnTo>
                  <a:pt x="420" y="1602"/>
                </a:lnTo>
                <a:lnTo>
                  <a:pt x="432" y="1572"/>
                </a:lnTo>
                <a:lnTo>
                  <a:pt x="444" y="1542"/>
                </a:lnTo>
                <a:lnTo>
                  <a:pt x="456" y="1512"/>
                </a:lnTo>
                <a:lnTo>
                  <a:pt x="468" y="1488"/>
                </a:lnTo>
                <a:lnTo>
                  <a:pt x="480" y="1458"/>
                </a:lnTo>
                <a:lnTo>
                  <a:pt x="492" y="1428"/>
                </a:lnTo>
                <a:lnTo>
                  <a:pt x="504" y="1404"/>
                </a:lnTo>
                <a:lnTo>
                  <a:pt x="516" y="1374"/>
                </a:lnTo>
                <a:lnTo>
                  <a:pt x="528" y="1350"/>
                </a:lnTo>
                <a:lnTo>
                  <a:pt x="540" y="1320"/>
                </a:lnTo>
                <a:lnTo>
                  <a:pt x="552" y="1290"/>
                </a:lnTo>
                <a:lnTo>
                  <a:pt x="564" y="1266"/>
                </a:lnTo>
                <a:lnTo>
                  <a:pt x="576" y="1242"/>
                </a:lnTo>
                <a:lnTo>
                  <a:pt x="588" y="1212"/>
                </a:lnTo>
                <a:lnTo>
                  <a:pt x="600" y="1188"/>
                </a:lnTo>
                <a:lnTo>
                  <a:pt x="612" y="1164"/>
                </a:lnTo>
                <a:lnTo>
                  <a:pt x="624" y="1134"/>
                </a:lnTo>
                <a:lnTo>
                  <a:pt x="636" y="1110"/>
                </a:lnTo>
                <a:lnTo>
                  <a:pt x="648" y="1086"/>
                </a:lnTo>
                <a:lnTo>
                  <a:pt x="660" y="1062"/>
                </a:lnTo>
                <a:lnTo>
                  <a:pt x="672" y="1038"/>
                </a:lnTo>
                <a:lnTo>
                  <a:pt x="684" y="1008"/>
                </a:lnTo>
                <a:lnTo>
                  <a:pt x="696" y="984"/>
                </a:lnTo>
                <a:lnTo>
                  <a:pt x="708" y="960"/>
                </a:lnTo>
                <a:lnTo>
                  <a:pt x="720" y="936"/>
                </a:lnTo>
                <a:lnTo>
                  <a:pt x="732" y="918"/>
                </a:lnTo>
                <a:lnTo>
                  <a:pt x="744" y="894"/>
                </a:lnTo>
                <a:lnTo>
                  <a:pt x="756" y="870"/>
                </a:lnTo>
                <a:lnTo>
                  <a:pt x="768" y="846"/>
                </a:lnTo>
                <a:lnTo>
                  <a:pt x="780" y="822"/>
                </a:lnTo>
                <a:lnTo>
                  <a:pt x="792" y="804"/>
                </a:lnTo>
                <a:lnTo>
                  <a:pt x="804" y="780"/>
                </a:lnTo>
                <a:lnTo>
                  <a:pt x="816" y="756"/>
                </a:lnTo>
                <a:lnTo>
                  <a:pt x="828" y="738"/>
                </a:lnTo>
                <a:lnTo>
                  <a:pt x="840" y="714"/>
                </a:lnTo>
                <a:lnTo>
                  <a:pt x="852" y="696"/>
                </a:lnTo>
                <a:lnTo>
                  <a:pt x="864" y="672"/>
                </a:lnTo>
                <a:lnTo>
                  <a:pt x="876" y="654"/>
                </a:lnTo>
                <a:lnTo>
                  <a:pt x="888" y="636"/>
                </a:lnTo>
                <a:lnTo>
                  <a:pt x="900" y="612"/>
                </a:lnTo>
                <a:lnTo>
                  <a:pt x="912" y="594"/>
                </a:lnTo>
                <a:lnTo>
                  <a:pt x="924" y="576"/>
                </a:lnTo>
                <a:lnTo>
                  <a:pt x="936" y="558"/>
                </a:lnTo>
                <a:lnTo>
                  <a:pt x="948" y="540"/>
                </a:lnTo>
                <a:lnTo>
                  <a:pt x="960" y="522"/>
                </a:lnTo>
                <a:lnTo>
                  <a:pt x="972" y="504"/>
                </a:lnTo>
                <a:lnTo>
                  <a:pt x="984" y="486"/>
                </a:lnTo>
                <a:lnTo>
                  <a:pt x="996" y="468"/>
                </a:lnTo>
                <a:lnTo>
                  <a:pt x="1008" y="450"/>
                </a:lnTo>
                <a:lnTo>
                  <a:pt x="1020" y="432"/>
                </a:lnTo>
                <a:lnTo>
                  <a:pt x="1032" y="420"/>
                </a:lnTo>
                <a:lnTo>
                  <a:pt x="1044" y="402"/>
                </a:lnTo>
                <a:lnTo>
                  <a:pt x="1056" y="384"/>
                </a:lnTo>
                <a:lnTo>
                  <a:pt x="1068" y="372"/>
                </a:lnTo>
                <a:lnTo>
                  <a:pt x="1080" y="354"/>
                </a:lnTo>
                <a:lnTo>
                  <a:pt x="1092" y="342"/>
                </a:lnTo>
                <a:lnTo>
                  <a:pt x="1104" y="324"/>
                </a:lnTo>
                <a:lnTo>
                  <a:pt x="1116" y="312"/>
                </a:lnTo>
                <a:lnTo>
                  <a:pt x="1128" y="300"/>
                </a:lnTo>
                <a:lnTo>
                  <a:pt x="1140" y="282"/>
                </a:lnTo>
                <a:lnTo>
                  <a:pt x="1152" y="270"/>
                </a:lnTo>
                <a:lnTo>
                  <a:pt x="1164" y="258"/>
                </a:lnTo>
                <a:lnTo>
                  <a:pt x="1176" y="246"/>
                </a:lnTo>
                <a:lnTo>
                  <a:pt x="1188" y="234"/>
                </a:lnTo>
                <a:lnTo>
                  <a:pt x="1200" y="222"/>
                </a:lnTo>
                <a:lnTo>
                  <a:pt x="1212" y="210"/>
                </a:lnTo>
                <a:lnTo>
                  <a:pt x="1224" y="198"/>
                </a:lnTo>
                <a:lnTo>
                  <a:pt x="1236" y="186"/>
                </a:lnTo>
                <a:lnTo>
                  <a:pt x="1248" y="180"/>
                </a:lnTo>
                <a:lnTo>
                  <a:pt x="1260" y="168"/>
                </a:lnTo>
                <a:lnTo>
                  <a:pt x="1272" y="156"/>
                </a:lnTo>
                <a:lnTo>
                  <a:pt x="1284" y="144"/>
                </a:lnTo>
                <a:lnTo>
                  <a:pt x="1296" y="138"/>
                </a:lnTo>
                <a:lnTo>
                  <a:pt x="1308" y="126"/>
                </a:lnTo>
                <a:lnTo>
                  <a:pt x="1320" y="120"/>
                </a:lnTo>
                <a:lnTo>
                  <a:pt x="1332" y="114"/>
                </a:lnTo>
                <a:lnTo>
                  <a:pt x="1344" y="102"/>
                </a:lnTo>
                <a:lnTo>
                  <a:pt x="1356" y="96"/>
                </a:lnTo>
                <a:lnTo>
                  <a:pt x="1368" y="90"/>
                </a:lnTo>
                <a:lnTo>
                  <a:pt x="1380" y="78"/>
                </a:lnTo>
                <a:lnTo>
                  <a:pt x="1392" y="72"/>
                </a:lnTo>
                <a:lnTo>
                  <a:pt x="1404" y="66"/>
                </a:lnTo>
                <a:lnTo>
                  <a:pt x="1416" y="60"/>
                </a:lnTo>
                <a:lnTo>
                  <a:pt x="1428" y="54"/>
                </a:lnTo>
                <a:lnTo>
                  <a:pt x="1440" y="48"/>
                </a:lnTo>
                <a:lnTo>
                  <a:pt x="1452" y="42"/>
                </a:lnTo>
                <a:lnTo>
                  <a:pt x="1464" y="36"/>
                </a:lnTo>
                <a:lnTo>
                  <a:pt x="1476" y="36"/>
                </a:lnTo>
                <a:lnTo>
                  <a:pt x="1488" y="30"/>
                </a:lnTo>
                <a:lnTo>
                  <a:pt x="1500" y="24"/>
                </a:lnTo>
                <a:lnTo>
                  <a:pt x="1512" y="24"/>
                </a:lnTo>
                <a:lnTo>
                  <a:pt x="1524" y="18"/>
                </a:lnTo>
                <a:lnTo>
                  <a:pt x="1536" y="12"/>
                </a:lnTo>
                <a:lnTo>
                  <a:pt x="1548" y="12"/>
                </a:lnTo>
                <a:lnTo>
                  <a:pt x="1560" y="6"/>
                </a:lnTo>
                <a:lnTo>
                  <a:pt x="1572" y="6"/>
                </a:lnTo>
                <a:lnTo>
                  <a:pt x="1584" y="6"/>
                </a:lnTo>
                <a:lnTo>
                  <a:pt x="1596" y="0"/>
                </a:lnTo>
                <a:lnTo>
                  <a:pt x="1608" y="0"/>
                </a:lnTo>
                <a:lnTo>
                  <a:pt x="1620" y="0"/>
                </a:lnTo>
                <a:lnTo>
                  <a:pt x="1632" y="0"/>
                </a:lnTo>
                <a:lnTo>
                  <a:pt x="1644" y="0"/>
                </a:lnTo>
                <a:lnTo>
                  <a:pt x="1656" y="0"/>
                </a:lnTo>
                <a:lnTo>
                  <a:pt x="1668" y="0"/>
                </a:lnTo>
                <a:lnTo>
                  <a:pt x="1680" y="0"/>
                </a:lnTo>
                <a:lnTo>
                  <a:pt x="1692" y="0"/>
                </a:lnTo>
                <a:lnTo>
                  <a:pt x="1704" y="0"/>
                </a:lnTo>
                <a:lnTo>
                  <a:pt x="1716" y="0"/>
                </a:lnTo>
                <a:lnTo>
                  <a:pt x="1728" y="0"/>
                </a:lnTo>
                <a:lnTo>
                  <a:pt x="1740" y="6"/>
                </a:lnTo>
                <a:lnTo>
                  <a:pt x="1752" y="6"/>
                </a:lnTo>
                <a:lnTo>
                  <a:pt x="1764" y="6"/>
                </a:lnTo>
                <a:lnTo>
                  <a:pt x="1776" y="12"/>
                </a:lnTo>
                <a:lnTo>
                  <a:pt x="1788" y="12"/>
                </a:lnTo>
                <a:lnTo>
                  <a:pt x="1800" y="18"/>
                </a:lnTo>
                <a:lnTo>
                  <a:pt x="1812" y="18"/>
                </a:lnTo>
                <a:lnTo>
                  <a:pt x="1824" y="24"/>
                </a:lnTo>
                <a:lnTo>
                  <a:pt x="1836" y="24"/>
                </a:lnTo>
                <a:lnTo>
                  <a:pt x="1848" y="30"/>
                </a:lnTo>
                <a:lnTo>
                  <a:pt x="1860" y="36"/>
                </a:lnTo>
                <a:lnTo>
                  <a:pt x="1872" y="36"/>
                </a:lnTo>
                <a:lnTo>
                  <a:pt x="1884" y="42"/>
                </a:lnTo>
                <a:lnTo>
                  <a:pt x="1896" y="48"/>
                </a:lnTo>
                <a:lnTo>
                  <a:pt x="1908" y="54"/>
                </a:lnTo>
                <a:lnTo>
                  <a:pt x="1920" y="60"/>
                </a:lnTo>
                <a:lnTo>
                  <a:pt x="1932" y="66"/>
                </a:lnTo>
                <a:lnTo>
                  <a:pt x="1944" y="72"/>
                </a:lnTo>
                <a:lnTo>
                  <a:pt x="1956" y="78"/>
                </a:lnTo>
                <a:lnTo>
                  <a:pt x="1968" y="84"/>
                </a:lnTo>
                <a:lnTo>
                  <a:pt x="1980" y="90"/>
                </a:lnTo>
                <a:lnTo>
                  <a:pt x="1992" y="96"/>
                </a:lnTo>
                <a:lnTo>
                  <a:pt x="2004" y="102"/>
                </a:lnTo>
                <a:lnTo>
                  <a:pt x="2016" y="108"/>
                </a:lnTo>
                <a:lnTo>
                  <a:pt x="2028" y="114"/>
                </a:lnTo>
                <a:lnTo>
                  <a:pt x="2040" y="126"/>
                </a:lnTo>
                <a:lnTo>
                  <a:pt x="2052" y="132"/>
                </a:lnTo>
                <a:lnTo>
                  <a:pt x="2064" y="138"/>
                </a:lnTo>
                <a:lnTo>
                  <a:pt x="2076" y="144"/>
                </a:lnTo>
                <a:lnTo>
                  <a:pt x="2088" y="156"/>
                </a:lnTo>
                <a:lnTo>
                  <a:pt x="2100" y="162"/>
                </a:lnTo>
                <a:lnTo>
                  <a:pt x="2112" y="174"/>
                </a:lnTo>
                <a:lnTo>
                  <a:pt x="2124" y="180"/>
                </a:lnTo>
                <a:lnTo>
                  <a:pt x="2136" y="192"/>
                </a:lnTo>
                <a:lnTo>
                  <a:pt x="2148" y="198"/>
                </a:lnTo>
                <a:lnTo>
                  <a:pt x="2160" y="210"/>
                </a:lnTo>
                <a:lnTo>
                  <a:pt x="2172" y="216"/>
                </a:lnTo>
                <a:lnTo>
                  <a:pt x="2184" y="228"/>
                </a:lnTo>
                <a:lnTo>
                  <a:pt x="2196" y="240"/>
                </a:lnTo>
                <a:lnTo>
                  <a:pt x="2208" y="246"/>
                </a:lnTo>
                <a:lnTo>
                  <a:pt x="2220" y="258"/>
                </a:lnTo>
                <a:lnTo>
                  <a:pt x="2232" y="270"/>
                </a:lnTo>
                <a:lnTo>
                  <a:pt x="2244" y="276"/>
                </a:lnTo>
                <a:lnTo>
                  <a:pt x="2256" y="288"/>
                </a:lnTo>
                <a:lnTo>
                  <a:pt x="2268" y="300"/>
                </a:lnTo>
                <a:lnTo>
                  <a:pt x="2280" y="312"/>
                </a:lnTo>
                <a:lnTo>
                  <a:pt x="2292" y="324"/>
                </a:lnTo>
                <a:lnTo>
                  <a:pt x="2304" y="330"/>
                </a:lnTo>
                <a:lnTo>
                  <a:pt x="2316" y="342"/>
                </a:lnTo>
                <a:lnTo>
                  <a:pt x="2328" y="354"/>
                </a:lnTo>
                <a:lnTo>
                  <a:pt x="2340" y="366"/>
                </a:lnTo>
                <a:lnTo>
                  <a:pt x="2352" y="378"/>
                </a:lnTo>
                <a:lnTo>
                  <a:pt x="2364" y="390"/>
                </a:lnTo>
                <a:lnTo>
                  <a:pt x="2376" y="402"/>
                </a:lnTo>
                <a:lnTo>
                  <a:pt x="2388" y="414"/>
                </a:lnTo>
                <a:lnTo>
                  <a:pt x="2400" y="426"/>
                </a:lnTo>
                <a:lnTo>
                  <a:pt x="2412" y="438"/>
                </a:lnTo>
                <a:lnTo>
                  <a:pt x="2424" y="450"/>
                </a:lnTo>
                <a:lnTo>
                  <a:pt x="2436" y="462"/>
                </a:lnTo>
                <a:lnTo>
                  <a:pt x="2448" y="474"/>
                </a:lnTo>
                <a:lnTo>
                  <a:pt x="2460" y="486"/>
                </a:lnTo>
                <a:lnTo>
                  <a:pt x="2472" y="498"/>
                </a:lnTo>
                <a:lnTo>
                  <a:pt x="2484" y="516"/>
                </a:lnTo>
                <a:lnTo>
                  <a:pt x="2496" y="528"/>
                </a:lnTo>
                <a:lnTo>
                  <a:pt x="2508" y="540"/>
                </a:lnTo>
                <a:lnTo>
                  <a:pt x="2520" y="552"/>
                </a:lnTo>
                <a:lnTo>
                  <a:pt x="2532" y="564"/>
                </a:lnTo>
                <a:lnTo>
                  <a:pt x="2544" y="582"/>
                </a:lnTo>
                <a:lnTo>
                  <a:pt x="2556" y="594"/>
                </a:lnTo>
                <a:lnTo>
                  <a:pt x="2568" y="606"/>
                </a:lnTo>
                <a:lnTo>
                  <a:pt x="2580" y="618"/>
                </a:lnTo>
                <a:lnTo>
                  <a:pt x="2592" y="630"/>
                </a:lnTo>
                <a:lnTo>
                  <a:pt x="2604" y="648"/>
                </a:lnTo>
                <a:lnTo>
                  <a:pt x="2616" y="660"/>
                </a:lnTo>
                <a:lnTo>
                  <a:pt x="2628" y="672"/>
                </a:lnTo>
                <a:lnTo>
                  <a:pt x="2640" y="690"/>
                </a:lnTo>
                <a:lnTo>
                  <a:pt x="2652" y="702"/>
                </a:lnTo>
                <a:lnTo>
                  <a:pt x="2664" y="714"/>
                </a:lnTo>
                <a:lnTo>
                  <a:pt x="2676" y="726"/>
                </a:lnTo>
                <a:lnTo>
                  <a:pt x="2688" y="744"/>
                </a:lnTo>
                <a:lnTo>
                  <a:pt x="2700" y="756"/>
                </a:lnTo>
                <a:lnTo>
                  <a:pt x="2712" y="768"/>
                </a:lnTo>
                <a:lnTo>
                  <a:pt x="2724" y="786"/>
                </a:lnTo>
                <a:lnTo>
                  <a:pt x="2736" y="798"/>
                </a:lnTo>
                <a:lnTo>
                  <a:pt x="2748" y="810"/>
                </a:lnTo>
                <a:lnTo>
                  <a:pt x="2760" y="828"/>
                </a:lnTo>
                <a:lnTo>
                  <a:pt x="2772" y="840"/>
                </a:lnTo>
                <a:lnTo>
                  <a:pt x="2784" y="852"/>
                </a:lnTo>
                <a:lnTo>
                  <a:pt x="2796" y="870"/>
                </a:lnTo>
                <a:lnTo>
                  <a:pt x="2808" y="882"/>
                </a:lnTo>
                <a:lnTo>
                  <a:pt x="2820" y="900"/>
                </a:lnTo>
                <a:lnTo>
                  <a:pt x="2832" y="912"/>
                </a:lnTo>
                <a:lnTo>
                  <a:pt x="2844" y="924"/>
                </a:lnTo>
                <a:lnTo>
                  <a:pt x="2856" y="942"/>
                </a:lnTo>
                <a:lnTo>
                  <a:pt x="2868" y="954"/>
                </a:lnTo>
                <a:lnTo>
                  <a:pt x="2880" y="966"/>
                </a:lnTo>
                <a:lnTo>
                  <a:pt x="2892" y="984"/>
                </a:lnTo>
                <a:lnTo>
                  <a:pt x="2904" y="996"/>
                </a:lnTo>
                <a:lnTo>
                  <a:pt x="2916" y="1014"/>
                </a:lnTo>
                <a:lnTo>
                  <a:pt x="2928" y="1026"/>
                </a:lnTo>
                <a:lnTo>
                  <a:pt x="2940" y="1038"/>
                </a:lnTo>
                <a:lnTo>
                  <a:pt x="2952" y="1056"/>
                </a:lnTo>
                <a:lnTo>
                  <a:pt x="2964" y="1068"/>
                </a:lnTo>
                <a:lnTo>
                  <a:pt x="2976" y="1080"/>
                </a:lnTo>
                <a:lnTo>
                  <a:pt x="2988" y="1098"/>
                </a:lnTo>
                <a:lnTo>
                  <a:pt x="3000" y="1110"/>
                </a:lnTo>
                <a:lnTo>
                  <a:pt x="3012" y="1122"/>
                </a:lnTo>
                <a:lnTo>
                  <a:pt x="3024" y="1140"/>
                </a:lnTo>
                <a:lnTo>
                  <a:pt x="3036" y="1152"/>
                </a:lnTo>
                <a:lnTo>
                  <a:pt x="3048" y="1170"/>
                </a:lnTo>
                <a:lnTo>
                  <a:pt x="3060" y="1182"/>
                </a:lnTo>
                <a:lnTo>
                  <a:pt x="3072" y="1194"/>
                </a:lnTo>
                <a:lnTo>
                  <a:pt x="3084" y="1212"/>
                </a:lnTo>
                <a:lnTo>
                  <a:pt x="3096" y="1224"/>
                </a:lnTo>
                <a:lnTo>
                  <a:pt x="3108" y="1236"/>
                </a:lnTo>
                <a:lnTo>
                  <a:pt x="3120" y="1248"/>
                </a:lnTo>
                <a:lnTo>
                  <a:pt x="3132" y="1266"/>
                </a:lnTo>
                <a:lnTo>
                  <a:pt x="3144" y="1278"/>
                </a:lnTo>
                <a:lnTo>
                  <a:pt x="3156" y="1290"/>
                </a:lnTo>
                <a:lnTo>
                  <a:pt x="3168" y="1308"/>
                </a:lnTo>
                <a:lnTo>
                  <a:pt x="3180" y="1320"/>
                </a:lnTo>
                <a:lnTo>
                  <a:pt x="3192" y="1332"/>
                </a:lnTo>
                <a:lnTo>
                  <a:pt x="3204" y="1344"/>
                </a:lnTo>
                <a:lnTo>
                  <a:pt x="3216" y="1362"/>
                </a:lnTo>
                <a:lnTo>
                  <a:pt x="3228" y="1374"/>
                </a:lnTo>
                <a:lnTo>
                  <a:pt x="3240" y="1386"/>
                </a:lnTo>
                <a:lnTo>
                  <a:pt x="3252" y="1398"/>
                </a:lnTo>
                <a:lnTo>
                  <a:pt x="3264" y="1416"/>
                </a:lnTo>
                <a:lnTo>
                  <a:pt x="3276" y="1428"/>
                </a:lnTo>
                <a:lnTo>
                  <a:pt x="3288" y="1440"/>
                </a:lnTo>
                <a:lnTo>
                  <a:pt x="3300" y="1452"/>
                </a:lnTo>
                <a:lnTo>
                  <a:pt x="3312" y="1464"/>
                </a:lnTo>
                <a:lnTo>
                  <a:pt x="3324" y="1482"/>
                </a:lnTo>
                <a:lnTo>
                  <a:pt x="3336" y="1494"/>
                </a:lnTo>
                <a:lnTo>
                  <a:pt x="3348" y="1506"/>
                </a:lnTo>
                <a:lnTo>
                  <a:pt x="3360" y="1518"/>
                </a:lnTo>
                <a:lnTo>
                  <a:pt x="3372" y="1530"/>
                </a:lnTo>
                <a:lnTo>
                  <a:pt x="3384" y="1542"/>
                </a:lnTo>
                <a:lnTo>
                  <a:pt x="3396" y="1554"/>
                </a:lnTo>
                <a:lnTo>
                  <a:pt x="3408" y="1566"/>
                </a:lnTo>
                <a:lnTo>
                  <a:pt x="3420" y="1584"/>
                </a:lnTo>
                <a:lnTo>
                  <a:pt x="3432" y="1596"/>
                </a:lnTo>
                <a:lnTo>
                  <a:pt x="3444" y="1608"/>
                </a:lnTo>
                <a:lnTo>
                  <a:pt x="3456" y="1620"/>
                </a:lnTo>
                <a:lnTo>
                  <a:pt x="3468" y="1632"/>
                </a:lnTo>
                <a:lnTo>
                  <a:pt x="3480" y="1644"/>
                </a:lnTo>
                <a:lnTo>
                  <a:pt x="3492" y="1656"/>
                </a:lnTo>
                <a:lnTo>
                  <a:pt x="3504" y="1668"/>
                </a:lnTo>
                <a:lnTo>
                  <a:pt x="3516" y="1680"/>
                </a:lnTo>
                <a:lnTo>
                  <a:pt x="3528" y="1692"/>
                </a:lnTo>
                <a:lnTo>
                  <a:pt x="3540" y="1704"/>
                </a:lnTo>
                <a:lnTo>
                  <a:pt x="3552" y="1716"/>
                </a:lnTo>
                <a:lnTo>
                  <a:pt x="3564" y="1728"/>
                </a:lnTo>
                <a:lnTo>
                  <a:pt x="3576" y="1734"/>
                </a:lnTo>
                <a:lnTo>
                  <a:pt x="3588" y="1746"/>
                </a:lnTo>
                <a:lnTo>
                  <a:pt x="3600" y="1758"/>
                </a:lnTo>
                <a:lnTo>
                  <a:pt x="3612" y="1770"/>
                </a:lnTo>
                <a:lnTo>
                  <a:pt x="3624" y="1782"/>
                </a:lnTo>
                <a:lnTo>
                  <a:pt x="3636" y="1794"/>
                </a:lnTo>
                <a:lnTo>
                  <a:pt x="3648" y="1806"/>
                </a:lnTo>
                <a:lnTo>
                  <a:pt x="3660" y="1812"/>
                </a:lnTo>
                <a:lnTo>
                  <a:pt x="3672" y="1824"/>
                </a:lnTo>
                <a:lnTo>
                  <a:pt x="3684" y="1836"/>
                </a:lnTo>
                <a:lnTo>
                  <a:pt x="3696" y="1848"/>
                </a:lnTo>
                <a:lnTo>
                  <a:pt x="3708" y="1860"/>
                </a:lnTo>
                <a:lnTo>
                  <a:pt x="3720" y="1866"/>
                </a:lnTo>
                <a:lnTo>
                  <a:pt x="3732" y="1878"/>
                </a:lnTo>
                <a:lnTo>
                  <a:pt x="3744" y="1890"/>
                </a:lnTo>
                <a:lnTo>
                  <a:pt x="3756" y="1902"/>
                </a:lnTo>
                <a:lnTo>
                  <a:pt x="3768" y="1908"/>
                </a:lnTo>
                <a:lnTo>
                  <a:pt x="3780" y="1920"/>
                </a:lnTo>
                <a:lnTo>
                  <a:pt x="3792" y="1932"/>
                </a:lnTo>
                <a:lnTo>
                  <a:pt x="3804" y="1938"/>
                </a:lnTo>
                <a:lnTo>
                  <a:pt x="3816" y="1950"/>
                </a:lnTo>
                <a:lnTo>
                  <a:pt x="3828" y="1962"/>
                </a:lnTo>
                <a:lnTo>
                  <a:pt x="3840" y="1968"/>
                </a:lnTo>
                <a:lnTo>
                  <a:pt x="3852" y="1980"/>
                </a:lnTo>
                <a:lnTo>
                  <a:pt x="3864" y="1986"/>
                </a:lnTo>
                <a:lnTo>
                  <a:pt x="3876" y="1998"/>
                </a:lnTo>
                <a:lnTo>
                  <a:pt x="3888" y="2004"/>
                </a:lnTo>
                <a:lnTo>
                  <a:pt x="3900" y="2016"/>
                </a:lnTo>
                <a:lnTo>
                  <a:pt x="3912" y="2028"/>
                </a:lnTo>
                <a:lnTo>
                  <a:pt x="3924" y="2034"/>
                </a:lnTo>
                <a:lnTo>
                  <a:pt x="3936" y="2046"/>
                </a:lnTo>
                <a:lnTo>
                  <a:pt x="3948" y="2052"/>
                </a:lnTo>
                <a:lnTo>
                  <a:pt x="3960" y="2064"/>
                </a:lnTo>
                <a:lnTo>
                  <a:pt x="3972" y="2070"/>
                </a:lnTo>
                <a:lnTo>
                  <a:pt x="3984" y="2076"/>
                </a:lnTo>
                <a:lnTo>
                  <a:pt x="3996" y="2088"/>
                </a:lnTo>
                <a:lnTo>
                  <a:pt x="4008" y="2094"/>
                </a:lnTo>
                <a:lnTo>
                  <a:pt x="4020" y="2106"/>
                </a:lnTo>
                <a:lnTo>
                  <a:pt x="4032" y="2112"/>
                </a:lnTo>
                <a:lnTo>
                  <a:pt x="4044" y="2118"/>
                </a:lnTo>
                <a:lnTo>
                  <a:pt x="4056" y="2130"/>
                </a:lnTo>
                <a:lnTo>
                  <a:pt x="4068" y="2136"/>
                </a:lnTo>
                <a:lnTo>
                  <a:pt x="4080" y="2142"/>
                </a:lnTo>
                <a:lnTo>
                  <a:pt x="4092" y="2154"/>
                </a:lnTo>
                <a:lnTo>
                  <a:pt x="4104" y="2160"/>
                </a:lnTo>
                <a:lnTo>
                  <a:pt x="4116" y="2166"/>
                </a:lnTo>
                <a:lnTo>
                  <a:pt x="4128" y="2178"/>
                </a:lnTo>
                <a:lnTo>
                  <a:pt x="4140" y="2184"/>
                </a:lnTo>
                <a:lnTo>
                  <a:pt x="4152" y="2190"/>
                </a:lnTo>
                <a:lnTo>
                  <a:pt x="4164" y="2196"/>
                </a:lnTo>
                <a:lnTo>
                  <a:pt x="4176" y="2208"/>
                </a:lnTo>
                <a:lnTo>
                  <a:pt x="4188" y="2214"/>
                </a:lnTo>
                <a:lnTo>
                  <a:pt x="4200" y="2220"/>
                </a:lnTo>
                <a:lnTo>
                  <a:pt x="4212" y="2226"/>
                </a:lnTo>
                <a:lnTo>
                  <a:pt x="4224" y="2232"/>
                </a:lnTo>
                <a:lnTo>
                  <a:pt x="4236" y="2238"/>
                </a:lnTo>
                <a:lnTo>
                  <a:pt x="4248" y="2250"/>
                </a:lnTo>
                <a:lnTo>
                  <a:pt x="4260" y="2256"/>
                </a:lnTo>
                <a:lnTo>
                  <a:pt x="4272" y="2262"/>
                </a:lnTo>
                <a:lnTo>
                  <a:pt x="4284" y="2268"/>
                </a:lnTo>
                <a:lnTo>
                  <a:pt x="4296" y="2274"/>
                </a:lnTo>
                <a:lnTo>
                  <a:pt x="4308" y="2280"/>
                </a:lnTo>
                <a:lnTo>
                  <a:pt x="4320" y="2286"/>
                </a:lnTo>
                <a:lnTo>
                  <a:pt x="4332" y="2292"/>
                </a:lnTo>
                <a:lnTo>
                  <a:pt x="4344" y="2298"/>
                </a:lnTo>
                <a:lnTo>
                  <a:pt x="4356" y="2304"/>
                </a:lnTo>
                <a:lnTo>
                  <a:pt x="4368" y="2310"/>
                </a:lnTo>
                <a:lnTo>
                  <a:pt x="4380" y="2316"/>
                </a:lnTo>
                <a:lnTo>
                  <a:pt x="4392" y="2322"/>
                </a:lnTo>
                <a:lnTo>
                  <a:pt x="4404" y="2328"/>
                </a:lnTo>
                <a:lnTo>
                  <a:pt x="4416" y="2334"/>
                </a:lnTo>
                <a:lnTo>
                  <a:pt x="4428" y="2340"/>
                </a:lnTo>
                <a:lnTo>
                  <a:pt x="4440" y="2346"/>
                </a:lnTo>
                <a:lnTo>
                  <a:pt x="4452" y="2352"/>
                </a:lnTo>
                <a:lnTo>
                  <a:pt x="4464" y="2358"/>
                </a:lnTo>
                <a:lnTo>
                  <a:pt x="4476" y="2364"/>
                </a:lnTo>
                <a:lnTo>
                  <a:pt x="4488" y="2370"/>
                </a:lnTo>
                <a:lnTo>
                  <a:pt x="4500" y="2370"/>
                </a:lnTo>
                <a:lnTo>
                  <a:pt x="4512" y="2376"/>
                </a:lnTo>
                <a:lnTo>
                  <a:pt x="4524" y="2382"/>
                </a:lnTo>
                <a:lnTo>
                  <a:pt x="4536" y="2388"/>
                </a:lnTo>
                <a:lnTo>
                  <a:pt x="4548" y="2394"/>
                </a:lnTo>
                <a:lnTo>
                  <a:pt x="4560" y="2400"/>
                </a:lnTo>
                <a:lnTo>
                  <a:pt x="4572" y="2400"/>
                </a:lnTo>
                <a:lnTo>
                  <a:pt x="4584" y="2406"/>
                </a:lnTo>
                <a:lnTo>
                  <a:pt x="4596" y="2412"/>
                </a:lnTo>
                <a:lnTo>
                  <a:pt x="4608" y="2418"/>
                </a:lnTo>
                <a:lnTo>
                  <a:pt x="4620" y="2424"/>
                </a:lnTo>
                <a:lnTo>
                  <a:pt x="4632" y="2424"/>
                </a:lnTo>
                <a:lnTo>
                  <a:pt x="4644" y="2430"/>
                </a:lnTo>
                <a:lnTo>
                  <a:pt x="4656" y="2436"/>
                </a:lnTo>
                <a:lnTo>
                  <a:pt x="4668" y="2436"/>
                </a:lnTo>
                <a:lnTo>
                  <a:pt x="4680" y="2442"/>
                </a:lnTo>
                <a:lnTo>
                  <a:pt x="4692" y="2448"/>
                </a:lnTo>
                <a:lnTo>
                  <a:pt x="4704" y="2454"/>
                </a:lnTo>
                <a:lnTo>
                  <a:pt x="4716" y="2454"/>
                </a:lnTo>
                <a:lnTo>
                  <a:pt x="4728" y="2460"/>
                </a:lnTo>
                <a:lnTo>
                  <a:pt x="4740" y="2466"/>
                </a:lnTo>
                <a:lnTo>
                  <a:pt x="4752" y="2466"/>
                </a:lnTo>
                <a:lnTo>
                  <a:pt x="4764" y="2472"/>
                </a:lnTo>
                <a:lnTo>
                  <a:pt x="4776" y="2478"/>
                </a:lnTo>
                <a:lnTo>
                  <a:pt x="4788" y="2478"/>
                </a:lnTo>
                <a:lnTo>
                  <a:pt x="4800" y="2484"/>
                </a:lnTo>
                <a:lnTo>
                  <a:pt x="4812" y="2484"/>
                </a:lnTo>
                <a:lnTo>
                  <a:pt x="4824" y="2490"/>
                </a:lnTo>
                <a:lnTo>
                  <a:pt x="4836" y="2496"/>
                </a:lnTo>
                <a:lnTo>
                  <a:pt x="4848" y="2496"/>
                </a:lnTo>
                <a:lnTo>
                  <a:pt x="4860" y="2502"/>
                </a:lnTo>
                <a:lnTo>
                  <a:pt x="4872" y="2502"/>
                </a:lnTo>
                <a:lnTo>
                  <a:pt x="4884" y="2508"/>
                </a:lnTo>
                <a:lnTo>
                  <a:pt x="4896" y="2508"/>
                </a:lnTo>
                <a:lnTo>
                  <a:pt x="4908" y="2514"/>
                </a:lnTo>
                <a:lnTo>
                  <a:pt x="4920" y="2514"/>
                </a:lnTo>
                <a:lnTo>
                  <a:pt x="4932" y="2520"/>
                </a:lnTo>
                <a:lnTo>
                  <a:pt x="4944" y="2520"/>
                </a:lnTo>
                <a:lnTo>
                  <a:pt x="4956" y="2526"/>
                </a:lnTo>
                <a:lnTo>
                  <a:pt x="4968" y="2526"/>
                </a:lnTo>
                <a:lnTo>
                  <a:pt x="4980" y="2532"/>
                </a:lnTo>
                <a:lnTo>
                  <a:pt x="4992" y="2532"/>
                </a:lnTo>
                <a:lnTo>
                  <a:pt x="5004" y="2538"/>
                </a:lnTo>
                <a:lnTo>
                  <a:pt x="5016" y="2538"/>
                </a:lnTo>
                <a:lnTo>
                  <a:pt x="5028" y="2544"/>
                </a:lnTo>
                <a:lnTo>
                  <a:pt x="5040" y="2544"/>
                </a:lnTo>
                <a:lnTo>
                  <a:pt x="5052" y="2550"/>
                </a:lnTo>
                <a:lnTo>
                  <a:pt x="5064" y="2550"/>
                </a:lnTo>
                <a:lnTo>
                  <a:pt x="5076" y="2556"/>
                </a:lnTo>
                <a:lnTo>
                  <a:pt x="5088" y="2556"/>
                </a:lnTo>
                <a:lnTo>
                  <a:pt x="5100" y="2556"/>
                </a:lnTo>
                <a:lnTo>
                  <a:pt x="5112" y="2562"/>
                </a:lnTo>
                <a:lnTo>
                  <a:pt x="5124" y="2562"/>
                </a:lnTo>
                <a:lnTo>
                  <a:pt x="5136" y="2568"/>
                </a:lnTo>
                <a:lnTo>
                  <a:pt x="5148" y="2568"/>
                </a:lnTo>
                <a:lnTo>
                  <a:pt x="5160" y="2568"/>
                </a:lnTo>
                <a:lnTo>
                  <a:pt x="5172" y="2574"/>
                </a:lnTo>
                <a:lnTo>
                  <a:pt x="5184" y="2574"/>
                </a:lnTo>
                <a:lnTo>
                  <a:pt x="5196" y="2574"/>
                </a:lnTo>
                <a:lnTo>
                  <a:pt x="5208" y="2580"/>
                </a:lnTo>
                <a:lnTo>
                  <a:pt x="5220" y="2580"/>
                </a:lnTo>
                <a:lnTo>
                  <a:pt x="5232" y="2580"/>
                </a:lnTo>
                <a:lnTo>
                  <a:pt x="5244" y="2586"/>
                </a:lnTo>
                <a:lnTo>
                  <a:pt x="5256" y="2586"/>
                </a:lnTo>
                <a:lnTo>
                  <a:pt x="5268" y="2586"/>
                </a:lnTo>
                <a:lnTo>
                  <a:pt x="5280" y="2592"/>
                </a:lnTo>
                <a:lnTo>
                  <a:pt x="5292" y="2592"/>
                </a:lnTo>
                <a:lnTo>
                  <a:pt x="5304" y="2592"/>
                </a:lnTo>
                <a:lnTo>
                  <a:pt x="5316" y="2598"/>
                </a:lnTo>
                <a:lnTo>
                  <a:pt x="5328" y="2598"/>
                </a:lnTo>
                <a:lnTo>
                  <a:pt x="5340" y="2598"/>
                </a:lnTo>
                <a:lnTo>
                  <a:pt x="5352" y="2604"/>
                </a:lnTo>
                <a:lnTo>
                  <a:pt x="5364" y="2604"/>
                </a:lnTo>
                <a:lnTo>
                  <a:pt x="5376" y="2604"/>
                </a:lnTo>
                <a:lnTo>
                  <a:pt x="5388" y="2604"/>
                </a:lnTo>
                <a:lnTo>
                  <a:pt x="5400" y="2610"/>
                </a:lnTo>
                <a:lnTo>
                  <a:pt x="5412" y="2610"/>
                </a:lnTo>
                <a:lnTo>
                  <a:pt x="5424" y="2610"/>
                </a:lnTo>
                <a:lnTo>
                  <a:pt x="5436" y="2610"/>
                </a:lnTo>
                <a:lnTo>
                  <a:pt x="5448" y="2616"/>
                </a:lnTo>
                <a:lnTo>
                  <a:pt x="5460" y="2616"/>
                </a:lnTo>
                <a:lnTo>
                  <a:pt x="5472" y="2616"/>
                </a:lnTo>
                <a:lnTo>
                  <a:pt x="5484" y="2616"/>
                </a:lnTo>
                <a:lnTo>
                  <a:pt x="5496" y="2622"/>
                </a:lnTo>
                <a:lnTo>
                  <a:pt x="5508" y="2622"/>
                </a:lnTo>
                <a:lnTo>
                  <a:pt x="5520" y="2622"/>
                </a:lnTo>
                <a:lnTo>
                  <a:pt x="5532" y="2622"/>
                </a:lnTo>
                <a:lnTo>
                  <a:pt x="5544" y="2622"/>
                </a:lnTo>
                <a:lnTo>
                  <a:pt x="5556" y="2628"/>
                </a:lnTo>
                <a:lnTo>
                  <a:pt x="5568" y="2628"/>
                </a:lnTo>
                <a:lnTo>
                  <a:pt x="5580" y="2628"/>
                </a:lnTo>
                <a:lnTo>
                  <a:pt x="5592" y="2628"/>
                </a:lnTo>
                <a:lnTo>
                  <a:pt x="5604" y="2628"/>
                </a:lnTo>
                <a:lnTo>
                  <a:pt x="5616" y="2634"/>
                </a:lnTo>
                <a:lnTo>
                  <a:pt x="5628" y="2634"/>
                </a:lnTo>
                <a:lnTo>
                  <a:pt x="5640" y="2634"/>
                </a:lnTo>
                <a:lnTo>
                  <a:pt x="5652" y="2634"/>
                </a:lnTo>
                <a:lnTo>
                  <a:pt x="5664" y="2634"/>
                </a:lnTo>
                <a:lnTo>
                  <a:pt x="5676" y="2640"/>
                </a:lnTo>
                <a:lnTo>
                  <a:pt x="5688" y="2640"/>
                </a:lnTo>
                <a:lnTo>
                  <a:pt x="5700" y="2640"/>
                </a:lnTo>
                <a:lnTo>
                  <a:pt x="5712" y="2640"/>
                </a:lnTo>
                <a:lnTo>
                  <a:pt x="5724" y="2640"/>
                </a:lnTo>
                <a:lnTo>
                  <a:pt x="5736" y="2640"/>
                </a:lnTo>
                <a:lnTo>
                  <a:pt x="5748" y="2640"/>
                </a:lnTo>
                <a:lnTo>
                  <a:pt x="5760" y="2646"/>
                </a:lnTo>
                <a:lnTo>
                  <a:pt x="5772" y="2646"/>
                </a:lnTo>
                <a:lnTo>
                  <a:pt x="5784" y="2646"/>
                </a:lnTo>
                <a:lnTo>
                  <a:pt x="5796" y="2646"/>
                </a:lnTo>
                <a:lnTo>
                  <a:pt x="5808" y="2646"/>
                </a:lnTo>
                <a:lnTo>
                  <a:pt x="5820" y="2646"/>
                </a:lnTo>
                <a:lnTo>
                  <a:pt x="5832" y="2646"/>
                </a:lnTo>
                <a:lnTo>
                  <a:pt x="5844" y="2652"/>
                </a:lnTo>
                <a:lnTo>
                  <a:pt x="5856" y="2652"/>
                </a:lnTo>
                <a:lnTo>
                  <a:pt x="5868" y="2652"/>
                </a:lnTo>
                <a:lnTo>
                  <a:pt x="5880" y="2652"/>
                </a:lnTo>
                <a:lnTo>
                  <a:pt x="5892" y="2652"/>
                </a:lnTo>
                <a:lnTo>
                  <a:pt x="5904" y="2652"/>
                </a:lnTo>
                <a:lnTo>
                  <a:pt x="5916" y="2652"/>
                </a:lnTo>
                <a:lnTo>
                  <a:pt x="5928" y="2652"/>
                </a:lnTo>
                <a:lnTo>
                  <a:pt x="5940" y="2652"/>
                </a:lnTo>
                <a:lnTo>
                  <a:pt x="5952" y="2658"/>
                </a:lnTo>
                <a:lnTo>
                  <a:pt x="5964" y="2658"/>
                </a:lnTo>
                <a:lnTo>
                  <a:pt x="5976" y="2658"/>
                </a:lnTo>
                <a:lnTo>
                  <a:pt x="5988" y="2658"/>
                </a:lnTo>
                <a:lnTo>
                  <a:pt x="6000" y="2658"/>
                </a:lnTo>
                <a:lnTo>
                  <a:pt x="6012" y="2658"/>
                </a:lnTo>
                <a:lnTo>
                  <a:pt x="6024" y="2658"/>
                </a:lnTo>
                <a:lnTo>
                  <a:pt x="6036" y="2658"/>
                </a:lnTo>
                <a:lnTo>
                  <a:pt x="6048" y="2658"/>
                </a:lnTo>
                <a:lnTo>
                  <a:pt x="6060" y="2658"/>
                </a:lnTo>
                <a:lnTo>
                  <a:pt x="6072" y="2664"/>
                </a:lnTo>
                <a:lnTo>
                  <a:pt x="6084" y="2664"/>
                </a:lnTo>
                <a:lnTo>
                  <a:pt x="6096" y="2664"/>
                </a:lnTo>
                <a:lnTo>
                  <a:pt x="6108" y="2664"/>
                </a:lnTo>
                <a:lnTo>
                  <a:pt x="6120" y="2664"/>
                </a:lnTo>
                <a:lnTo>
                  <a:pt x="6132" y="2664"/>
                </a:lnTo>
                <a:lnTo>
                  <a:pt x="6144" y="2664"/>
                </a:lnTo>
                <a:lnTo>
                  <a:pt x="6156" y="2664"/>
                </a:lnTo>
                <a:lnTo>
                  <a:pt x="6168" y="2664"/>
                </a:lnTo>
                <a:lnTo>
                  <a:pt x="6180" y="2664"/>
                </a:lnTo>
                <a:lnTo>
                  <a:pt x="6192" y="2664"/>
                </a:lnTo>
                <a:lnTo>
                  <a:pt x="6204" y="2664"/>
                </a:lnTo>
                <a:lnTo>
                  <a:pt x="6216" y="2664"/>
                </a:lnTo>
                <a:lnTo>
                  <a:pt x="6228" y="2664"/>
                </a:lnTo>
                <a:lnTo>
                  <a:pt x="6240" y="2670"/>
                </a:lnTo>
                <a:lnTo>
                  <a:pt x="6252" y="2670"/>
                </a:lnTo>
                <a:lnTo>
                  <a:pt x="6264" y="2670"/>
                </a:lnTo>
                <a:lnTo>
                  <a:pt x="6276" y="2670"/>
                </a:lnTo>
                <a:lnTo>
                  <a:pt x="6288" y="2670"/>
                </a:lnTo>
                <a:lnTo>
                  <a:pt x="6300" y="2670"/>
                </a:lnTo>
                <a:lnTo>
                  <a:pt x="6312" y="2670"/>
                </a:lnTo>
                <a:lnTo>
                  <a:pt x="6324" y="2670"/>
                </a:lnTo>
                <a:lnTo>
                  <a:pt x="6336" y="2670"/>
                </a:lnTo>
                <a:lnTo>
                  <a:pt x="6348" y="2670"/>
                </a:lnTo>
                <a:lnTo>
                  <a:pt x="6360" y="2670"/>
                </a:lnTo>
                <a:lnTo>
                  <a:pt x="6372" y="2670"/>
                </a:lnTo>
                <a:lnTo>
                  <a:pt x="6384" y="2670"/>
                </a:lnTo>
                <a:lnTo>
                  <a:pt x="6396" y="2670"/>
                </a:lnTo>
                <a:lnTo>
                  <a:pt x="6408" y="2670"/>
                </a:lnTo>
                <a:lnTo>
                  <a:pt x="6420" y="2670"/>
                </a:lnTo>
                <a:lnTo>
                  <a:pt x="6432" y="2670"/>
                </a:lnTo>
                <a:lnTo>
                  <a:pt x="6444" y="2670"/>
                </a:lnTo>
                <a:lnTo>
                  <a:pt x="6456" y="2670"/>
                </a:lnTo>
                <a:lnTo>
                  <a:pt x="6468" y="2670"/>
                </a:lnTo>
                <a:lnTo>
                  <a:pt x="6480" y="2676"/>
                </a:lnTo>
                <a:lnTo>
                  <a:pt x="6492" y="2676"/>
                </a:lnTo>
                <a:lnTo>
                  <a:pt x="6504" y="2676"/>
                </a:lnTo>
                <a:lnTo>
                  <a:pt x="6516" y="2676"/>
                </a:lnTo>
                <a:lnTo>
                  <a:pt x="6528" y="2676"/>
                </a:lnTo>
                <a:lnTo>
                  <a:pt x="6540" y="2676"/>
                </a:lnTo>
                <a:lnTo>
                  <a:pt x="6552" y="2676"/>
                </a:lnTo>
                <a:lnTo>
                  <a:pt x="6564" y="2676"/>
                </a:lnTo>
                <a:lnTo>
                  <a:pt x="6576" y="2676"/>
                </a:lnTo>
                <a:lnTo>
                  <a:pt x="6588" y="2676"/>
                </a:lnTo>
                <a:lnTo>
                  <a:pt x="6600" y="2676"/>
                </a:lnTo>
                <a:lnTo>
                  <a:pt x="6612" y="2676"/>
                </a:lnTo>
                <a:lnTo>
                  <a:pt x="6624" y="2676"/>
                </a:lnTo>
                <a:lnTo>
                  <a:pt x="6636" y="2676"/>
                </a:lnTo>
                <a:lnTo>
                  <a:pt x="6648" y="2676"/>
                </a:lnTo>
                <a:lnTo>
                  <a:pt x="6660" y="2676"/>
                </a:lnTo>
                <a:lnTo>
                  <a:pt x="6666" y="2676"/>
                </a:lnTo>
                <a:lnTo>
                  <a:pt x="6654" y="2682"/>
                </a:lnTo>
                <a:lnTo>
                  <a:pt x="0" y="2682"/>
                </a:lnTo>
                <a:close/>
              </a:path>
            </a:pathLst>
          </a:custGeom>
          <a:solidFill>
            <a:srgbClr val="00B0F0">
              <a:alpha val="36862"/>
            </a:srgbClr>
          </a:solidFill>
          <a:ln w="28575">
            <a:solidFill>
              <a:srgbClr val="FF0000"/>
            </a:solidFill>
            <a:round/>
            <a:headEnd/>
            <a:tailEnd/>
          </a:ln>
        </p:spPr>
        <p:txBody>
          <a:bodyPr/>
          <a:lstStyle/>
          <a:p>
            <a:endParaRPr lang="en-US"/>
          </a:p>
        </p:txBody>
      </p:sp>
      <p:sp>
        <p:nvSpPr>
          <p:cNvPr id="2" name="Title 1">
            <a:extLst>
              <a:ext uri="{FF2B5EF4-FFF2-40B4-BE49-F238E27FC236}">
                <a16:creationId xmlns:a16="http://schemas.microsoft.com/office/drawing/2014/main" id="{944E5385-CC84-409F-92AD-976CC900B84B}"/>
              </a:ext>
            </a:extLst>
          </p:cNvPr>
          <p:cNvSpPr>
            <a:spLocks noGrp="1"/>
          </p:cNvSpPr>
          <p:nvPr>
            <p:ph type="title"/>
          </p:nvPr>
        </p:nvSpPr>
        <p:spPr>
          <a:xfrm>
            <a:off x="1981200" y="274638"/>
            <a:ext cx="7931150" cy="633412"/>
          </a:xfrm>
        </p:spPr>
        <p:txBody>
          <a:bodyPr/>
          <a:lstStyle/>
          <a:p>
            <a:pPr eaLnBrk="1" fontAlgn="auto" hangingPunct="1">
              <a:spcAft>
                <a:spcPts val="0"/>
              </a:spcAft>
              <a:defRPr/>
            </a:pPr>
            <a:r>
              <a:rPr lang="en-CA" dirty="0"/>
              <a:t>Mean &amp; Median with Density Curves</a:t>
            </a:r>
          </a:p>
        </p:txBody>
      </p:sp>
      <p:sp>
        <p:nvSpPr>
          <p:cNvPr id="12291" name="Content Placeholder 2">
            <a:extLst>
              <a:ext uri="{FF2B5EF4-FFF2-40B4-BE49-F238E27FC236}">
                <a16:creationId xmlns:a16="http://schemas.microsoft.com/office/drawing/2014/main" id="{D2C50ABA-E181-4927-9E20-46BC0FE1E05B}"/>
              </a:ext>
            </a:extLst>
          </p:cNvPr>
          <p:cNvSpPr>
            <a:spLocks noGrp="1"/>
          </p:cNvSpPr>
          <p:nvPr>
            <p:ph sz="quarter" idx="1"/>
          </p:nvPr>
        </p:nvSpPr>
        <p:spPr>
          <a:xfrm>
            <a:off x="347133" y="952501"/>
            <a:ext cx="10786534" cy="2936875"/>
          </a:xfrm>
        </p:spPr>
        <p:txBody>
          <a:bodyPr/>
          <a:lstStyle/>
          <a:p>
            <a:pPr eaLnBrk="1" hangingPunct="1"/>
            <a:r>
              <a:rPr lang="en-CA" altLang="en-US" dirty="0"/>
              <a:t>The ‘Median’ cuts the area of the curve in half</a:t>
            </a:r>
          </a:p>
          <a:p>
            <a:pPr eaLnBrk="1" hangingPunct="1"/>
            <a:r>
              <a:rPr lang="en-CA" altLang="en-US" dirty="0"/>
              <a:t>‘Mean’ is the balance point, at which the curve would balance if made of solid wood</a:t>
            </a:r>
          </a:p>
          <a:p>
            <a:pPr eaLnBrk="1" hangingPunct="1"/>
            <a:r>
              <a:rPr lang="en-CA" altLang="en-US" dirty="0"/>
              <a:t>Mean and Median are equal if the density curve was symmetric</a:t>
            </a:r>
          </a:p>
          <a:p>
            <a:pPr eaLnBrk="1" hangingPunct="1"/>
            <a:r>
              <a:rPr lang="en-CA" altLang="en-US" dirty="0"/>
              <a:t>If the graph was skewed, the ‘mean’ would be pulled towards the tail more than the ‘median’</a:t>
            </a:r>
          </a:p>
        </p:txBody>
      </p:sp>
      <p:grpSp>
        <p:nvGrpSpPr>
          <p:cNvPr id="3" name="Group 7">
            <a:extLst>
              <a:ext uri="{FF2B5EF4-FFF2-40B4-BE49-F238E27FC236}">
                <a16:creationId xmlns:a16="http://schemas.microsoft.com/office/drawing/2014/main" id="{7B1589F1-67C9-47E2-B46C-B47C82C014E3}"/>
              </a:ext>
            </a:extLst>
          </p:cNvPr>
          <p:cNvGrpSpPr>
            <a:grpSpLocks noChangeAspect="1"/>
          </p:cNvGrpSpPr>
          <p:nvPr/>
        </p:nvGrpSpPr>
        <p:grpSpPr bwMode="auto">
          <a:xfrm>
            <a:off x="1824038" y="4485242"/>
            <a:ext cx="3719512" cy="1831975"/>
            <a:chOff x="189" y="2620"/>
            <a:chExt cx="2343" cy="1154"/>
          </a:xfrm>
          <a:solidFill>
            <a:schemeClr val="bg1">
              <a:alpha val="0"/>
            </a:schemeClr>
          </a:solidFill>
        </p:grpSpPr>
        <p:sp>
          <p:nvSpPr>
            <p:cNvPr id="12294" name="AutoShape 6">
              <a:extLst>
                <a:ext uri="{FF2B5EF4-FFF2-40B4-BE49-F238E27FC236}">
                  <a16:creationId xmlns:a16="http://schemas.microsoft.com/office/drawing/2014/main" id="{50FD1229-C9A1-42B8-8CB1-68273F10DC66}"/>
                </a:ext>
              </a:extLst>
            </p:cNvPr>
            <p:cNvSpPr>
              <a:spLocks noChangeAspect="1" noChangeArrowheads="1" noTextEdit="1"/>
            </p:cNvSpPr>
            <p:nvPr/>
          </p:nvSpPr>
          <p:spPr bwMode="auto">
            <a:xfrm>
              <a:off x="189" y="2622"/>
              <a:ext cx="2343" cy="1152"/>
            </a:xfrm>
            <a:prstGeom prst="rect">
              <a:avLst/>
            </a:prstGeom>
            <a:grpFill/>
            <a:ln w="9525">
              <a:noFill/>
              <a:miter lim="800000"/>
              <a:headEnd/>
              <a:tailEnd/>
            </a:ln>
          </p:spPr>
          <p:txBody>
            <a:bodyPr/>
            <a:lstStyle/>
            <a:p>
              <a:pPr eaLnBrk="1" hangingPunct="1">
                <a:defRPr/>
              </a:pPr>
              <a:endParaRPr lang="en-CA">
                <a:latin typeface="Arial" charset="0"/>
                <a:cs typeface="Arial" charset="0"/>
              </a:endParaRPr>
            </a:p>
          </p:txBody>
        </p:sp>
        <p:sp>
          <p:nvSpPr>
            <p:cNvPr id="12296" name="Rectangle 8">
              <a:extLst>
                <a:ext uri="{FF2B5EF4-FFF2-40B4-BE49-F238E27FC236}">
                  <a16:creationId xmlns:a16="http://schemas.microsoft.com/office/drawing/2014/main" id="{F775ED94-0ECF-4AB4-8547-1205DC3297C2}"/>
                </a:ext>
              </a:extLst>
            </p:cNvPr>
            <p:cNvSpPr>
              <a:spLocks noChangeArrowheads="1"/>
            </p:cNvSpPr>
            <p:nvPr/>
          </p:nvSpPr>
          <p:spPr bwMode="auto">
            <a:xfrm>
              <a:off x="191" y="2624"/>
              <a:ext cx="2339" cy="1148"/>
            </a:xfrm>
            <a:prstGeom prst="rect">
              <a:avLst/>
            </a:prstGeom>
            <a:grpFill/>
            <a:ln w="2">
              <a:solidFill>
                <a:srgbClr val="FFFFFF"/>
              </a:solidFill>
              <a:prstDash val="solid"/>
              <a:miter lim="800000"/>
              <a:headEnd/>
              <a:tailEnd/>
            </a:ln>
          </p:spPr>
          <p:txBody>
            <a:bodyPr/>
            <a:lstStyle/>
            <a:p>
              <a:pPr eaLnBrk="1" hangingPunct="1">
                <a:defRPr/>
              </a:pPr>
              <a:endParaRPr lang="en-CA">
                <a:latin typeface="Arial" charset="0"/>
                <a:cs typeface="Arial" charset="0"/>
              </a:endParaRPr>
            </a:p>
          </p:txBody>
        </p:sp>
        <p:sp>
          <p:nvSpPr>
            <p:cNvPr id="12297" name="Line 9">
              <a:extLst>
                <a:ext uri="{FF2B5EF4-FFF2-40B4-BE49-F238E27FC236}">
                  <a16:creationId xmlns:a16="http://schemas.microsoft.com/office/drawing/2014/main" id="{23899F22-25DB-4CFD-853C-F962427F077E}"/>
                </a:ext>
              </a:extLst>
            </p:cNvPr>
            <p:cNvSpPr>
              <a:spLocks noChangeShapeType="1"/>
            </p:cNvSpPr>
            <p:nvPr/>
          </p:nvSpPr>
          <p:spPr bwMode="auto">
            <a:xfrm>
              <a:off x="193" y="3604"/>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298" name="Line 10">
              <a:extLst>
                <a:ext uri="{FF2B5EF4-FFF2-40B4-BE49-F238E27FC236}">
                  <a16:creationId xmlns:a16="http://schemas.microsoft.com/office/drawing/2014/main" id="{A1B952D3-45C1-40D1-81D7-0CD81C4F5DB4}"/>
                </a:ext>
              </a:extLst>
            </p:cNvPr>
            <p:cNvSpPr>
              <a:spLocks noChangeShapeType="1"/>
            </p:cNvSpPr>
            <p:nvPr/>
          </p:nvSpPr>
          <p:spPr bwMode="auto">
            <a:xfrm>
              <a:off x="193" y="3606"/>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299" name="Line 11">
              <a:extLst>
                <a:ext uri="{FF2B5EF4-FFF2-40B4-BE49-F238E27FC236}">
                  <a16:creationId xmlns:a16="http://schemas.microsoft.com/office/drawing/2014/main" id="{4AA30B9B-0C4D-4679-8A86-A2A7541DEF98}"/>
                </a:ext>
              </a:extLst>
            </p:cNvPr>
            <p:cNvSpPr>
              <a:spLocks noChangeShapeType="1"/>
            </p:cNvSpPr>
            <p:nvPr/>
          </p:nvSpPr>
          <p:spPr bwMode="auto">
            <a:xfrm>
              <a:off x="193" y="3608"/>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0" name="Line 12">
              <a:extLst>
                <a:ext uri="{FF2B5EF4-FFF2-40B4-BE49-F238E27FC236}">
                  <a16:creationId xmlns:a16="http://schemas.microsoft.com/office/drawing/2014/main" id="{8114D00C-64E5-41C0-A06A-CACABECEC82A}"/>
                </a:ext>
              </a:extLst>
            </p:cNvPr>
            <p:cNvSpPr>
              <a:spLocks noChangeShapeType="1"/>
            </p:cNvSpPr>
            <p:nvPr/>
          </p:nvSpPr>
          <p:spPr bwMode="auto">
            <a:xfrm>
              <a:off x="193" y="3609"/>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1" name="Rectangle 13">
              <a:extLst>
                <a:ext uri="{FF2B5EF4-FFF2-40B4-BE49-F238E27FC236}">
                  <a16:creationId xmlns:a16="http://schemas.microsoft.com/office/drawing/2014/main" id="{77F82F4C-5311-46A4-A9C6-B8210F061232}"/>
                </a:ext>
              </a:extLst>
            </p:cNvPr>
            <p:cNvSpPr>
              <a:spLocks noChangeArrowheads="1"/>
            </p:cNvSpPr>
            <p:nvPr/>
          </p:nvSpPr>
          <p:spPr bwMode="auto">
            <a:xfrm>
              <a:off x="2496" y="3553"/>
              <a:ext cx="14" cy="39"/>
            </a:xfrm>
            <a:prstGeom prst="rect">
              <a:avLst/>
            </a:prstGeom>
            <a:grpFill/>
            <a:ln w="9525">
              <a:noFill/>
              <a:miter lim="800000"/>
              <a:headEnd/>
              <a:tailEnd/>
            </a:ln>
          </p:spPr>
          <p:txBody>
            <a:bodyPr wrap="none" lIns="0" tIns="0" rIns="0" bIns="0">
              <a:spAutoFit/>
            </a:bodyPr>
            <a:lstStyle/>
            <a:p>
              <a:pPr eaLnBrk="1" hangingPunct="1">
                <a:defRPr/>
              </a:pPr>
              <a:r>
                <a:rPr lang="en-US" sz="400" i="1">
                  <a:solidFill>
                    <a:srgbClr val="000000"/>
                  </a:solidFill>
                  <a:latin typeface="Times New Roman" pitchFamily="18" charset="0"/>
                </a:rPr>
                <a:t>x</a:t>
              </a:r>
              <a:endParaRPr lang="en-US"/>
            </a:p>
          </p:txBody>
        </p:sp>
        <p:sp>
          <p:nvSpPr>
            <p:cNvPr id="12302" name="Freeform 14">
              <a:extLst>
                <a:ext uri="{FF2B5EF4-FFF2-40B4-BE49-F238E27FC236}">
                  <a16:creationId xmlns:a16="http://schemas.microsoft.com/office/drawing/2014/main" id="{EB483F51-1B26-443B-B0A9-A4DBA0406644}"/>
                </a:ext>
              </a:extLst>
            </p:cNvPr>
            <p:cNvSpPr>
              <a:spLocks/>
            </p:cNvSpPr>
            <p:nvPr/>
          </p:nvSpPr>
          <p:spPr bwMode="auto">
            <a:xfrm>
              <a:off x="2510" y="3592"/>
              <a:ext cx="17" cy="32"/>
            </a:xfrm>
            <a:custGeom>
              <a:avLst/>
              <a:gdLst/>
              <a:ahLst/>
              <a:cxnLst>
                <a:cxn ang="0">
                  <a:pos x="0" y="0"/>
                </a:cxn>
                <a:cxn ang="0">
                  <a:pos x="17" y="16"/>
                </a:cxn>
                <a:cxn ang="0">
                  <a:pos x="0" y="32"/>
                </a:cxn>
                <a:cxn ang="0">
                  <a:pos x="0" y="0"/>
                </a:cxn>
              </a:cxnLst>
              <a:rect l="0" t="0" r="r" b="b"/>
              <a:pathLst>
                <a:path w="17" h="32">
                  <a:moveTo>
                    <a:pt x="0" y="0"/>
                  </a:moveTo>
                  <a:lnTo>
                    <a:pt x="17" y="16"/>
                  </a:lnTo>
                  <a:lnTo>
                    <a:pt x="0" y="32"/>
                  </a:lnTo>
                  <a:lnTo>
                    <a:pt x="0" y="0"/>
                  </a:lnTo>
                  <a:close/>
                </a:path>
              </a:pathLst>
            </a:cu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3" name="Line 15">
              <a:extLst>
                <a:ext uri="{FF2B5EF4-FFF2-40B4-BE49-F238E27FC236}">
                  <a16:creationId xmlns:a16="http://schemas.microsoft.com/office/drawing/2014/main" id="{75DD45ED-5B9C-41DA-9838-D47A8BAFF3E1}"/>
                </a:ext>
              </a:extLst>
            </p:cNvPr>
            <p:cNvSpPr>
              <a:spLocks noChangeShapeType="1"/>
            </p:cNvSpPr>
            <p:nvPr/>
          </p:nvSpPr>
          <p:spPr bwMode="auto">
            <a:xfrm flipV="1">
              <a:off x="240"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4" name="Line 16">
              <a:extLst>
                <a:ext uri="{FF2B5EF4-FFF2-40B4-BE49-F238E27FC236}">
                  <a16:creationId xmlns:a16="http://schemas.microsoft.com/office/drawing/2014/main" id="{08E3C712-E8A1-40BE-B3B2-7BDF668B9D9A}"/>
                </a:ext>
              </a:extLst>
            </p:cNvPr>
            <p:cNvSpPr>
              <a:spLocks noChangeShapeType="1"/>
            </p:cNvSpPr>
            <p:nvPr/>
          </p:nvSpPr>
          <p:spPr bwMode="auto">
            <a:xfrm flipV="1">
              <a:off x="242"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5" name="Line 17">
              <a:extLst>
                <a:ext uri="{FF2B5EF4-FFF2-40B4-BE49-F238E27FC236}">
                  <a16:creationId xmlns:a16="http://schemas.microsoft.com/office/drawing/2014/main" id="{6DDAA3A0-482F-4339-BE30-39101B4EF47D}"/>
                </a:ext>
              </a:extLst>
            </p:cNvPr>
            <p:cNvSpPr>
              <a:spLocks noChangeShapeType="1"/>
            </p:cNvSpPr>
            <p:nvPr/>
          </p:nvSpPr>
          <p:spPr bwMode="auto">
            <a:xfrm flipV="1">
              <a:off x="244"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6" name="Line 18">
              <a:extLst>
                <a:ext uri="{FF2B5EF4-FFF2-40B4-BE49-F238E27FC236}">
                  <a16:creationId xmlns:a16="http://schemas.microsoft.com/office/drawing/2014/main" id="{F6908200-A3A3-415E-84E8-EE07C7BC2F3A}"/>
                </a:ext>
              </a:extLst>
            </p:cNvPr>
            <p:cNvSpPr>
              <a:spLocks noChangeShapeType="1"/>
            </p:cNvSpPr>
            <p:nvPr/>
          </p:nvSpPr>
          <p:spPr bwMode="auto">
            <a:xfrm flipV="1">
              <a:off x="246"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7" name="Rectangle 19">
              <a:extLst>
                <a:ext uri="{FF2B5EF4-FFF2-40B4-BE49-F238E27FC236}">
                  <a16:creationId xmlns:a16="http://schemas.microsoft.com/office/drawing/2014/main" id="{F5B0D2A5-82C3-4518-857D-887F715C72BE}"/>
                </a:ext>
              </a:extLst>
            </p:cNvPr>
            <p:cNvSpPr>
              <a:spLocks noChangeArrowheads="1"/>
            </p:cNvSpPr>
            <p:nvPr/>
          </p:nvSpPr>
          <p:spPr bwMode="auto">
            <a:xfrm>
              <a:off x="266" y="2620"/>
              <a:ext cx="14" cy="39"/>
            </a:xfrm>
            <a:prstGeom prst="rect">
              <a:avLst/>
            </a:prstGeom>
            <a:grpFill/>
            <a:ln w="9525">
              <a:noFill/>
              <a:miter lim="800000"/>
              <a:headEnd/>
              <a:tailEnd/>
            </a:ln>
          </p:spPr>
          <p:txBody>
            <a:bodyPr wrap="none" lIns="0" tIns="0" rIns="0" bIns="0">
              <a:spAutoFit/>
            </a:bodyPr>
            <a:lstStyle/>
            <a:p>
              <a:pPr eaLnBrk="1" hangingPunct="1">
                <a:defRPr/>
              </a:pPr>
              <a:r>
                <a:rPr lang="en-US" sz="400" i="1">
                  <a:solidFill>
                    <a:srgbClr val="000000"/>
                  </a:solidFill>
                  <a:latin typeface="Times New Roman" pitchFamily="18" charset="0"/>
                </a:rPr>
                <a:t>y</a:t>
              </a:r>
              <a:endParaRPr lang="en-US"/>
            </a:p>
          </p:txBody>
        </p:sp>
        <p:sp>
          <p:nvSpPr>
            <p:cNvPr id="12308" name="Freeform 20">
              <a:extLst>
                <a:ext uri="{FF2B5EF4-FFF2-40B4-BE49-F238E27FC236}">
                  <a16:creationId xmlns:a16="http://schemas.microsoft.com/office/drawing/2014/main" id="{A767D5C4-CAEA-4960-9515-70BA7F53F2C0}"/>
                </a:ext>
              </a:extLst>
            </p:cNvPr>
            <p:cNvSpPr>
              <a:spLocks/>
            </p:cNvSpPr>
            <p:nvPr/>
          </p:nvSpPr>
          <p:spPr bwMode="auto">
            <a:xfrm>
              <a:off x="227" y="2626"/>
              <a:ext cx="33" cy="15"/>
            </a:xfrm>
            <a:custGeom>
              <a:avLst/>
              <a:gdLst/>
              <a:ahLst/>
              <a:cxnLst>
                <a:cxn ang="0">
                  <a:pos x="0" y="15"/>
                </a:cxn>
                <a:cxn ang="0">
                  <a:pos x="17" y="0"/>
                </a:cxn>
                <a:cxn ang="0">
                  <a:pos x="33" y="15"/>
                </a:cxn>
                <a:cxn ang="0">
                  <a:pos x="0" y="15"/>
                </a:cxn>
              </a:cxnLst>
              <a:rect l="0" t="0" r="r" b="b"/>
              <a:pathLst>
                <a:path w="33" h="15">
                  <a:moveTo>
                    <a:pt x="0" y="15"/>
                  </a:moveTo>
                  <a:lnTo>
                    <a:pt x="17" y="0"/>
                  </a:lnTo>
                  <a:lnTo>
                    <a:pt x="33" y="15"/>
                  </a:lnTo>
                  <a:lnTo>
                    <a:pt x="0" y="15"/>
                  </a:lnTo>
                  <a:close/>
                </a:path>
              </a:pathLst>
            </a:cu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09" name="Rectangle 21">
              <a:extLst>
                <a:ext uri="{FF2B5EF4-FFF2-40B4-BE49-F238E27FC236}">
                  <a16:creationId xmlns:a16="http://schemas.microsoft.com/office/drawing/2014/main" id="{6206E510-2A70-4969-A9B6-E35F399C6A3D}"/>
                </a:ext>
              </a:extLst>
            </p:cNvPr>
            <p:cNvSpPr>
              <a:spLocks noChangeArrowheads="1"/>
            </p:cNvSpPr>
            <p:nvPr/>
          </p:nvSpPr>
          <p:spPr bwMode="auto">
            <a:xfrm>
              <a:off x="191" y="2624"/>
              <a:ext cx="2339" cy="1148"/>
            </a:xfrm>
            <a:prstGeom prst="rect">
              <a:avLst/>
            </a:prstGeom>
            <a:grpFill/>
            <a:ln w="4">
              <a:solidFill>
                <a:srgbClr val="000000"/>
              </a:solidFill>
              <a:prstDash val="solid"/>
              <a:miter lim="800000"/>
              <a:headEnd/>
              <a:tailEnd/>
            </a:ln>
          </p:spPr>
          <p:txBody>
            <a:bodyPr/>
            <a:lstStyle/>
            <a:p>
              <a:pPr eaLnBrk="1" hangingPunct="1">
                <a:defRPr/>
              </a:pPr>
              <a:endParaRPr lang="en-CA">
                <a:latin typeface="Arial" charset="0"/>
                <a:cs typeface="Arial" charset="0"/>
              </a:endParaRPr>
            </a:p>
          </p:txBody>
        </p:sp>
        <p:sp>
          <p:nvSpPr>
            <p:cNvPr id="12310" name="Rectangle 22">
              <a:extLst>
                <a:ext uri="{FF2B5EF4-FFF2-40B4-BE49-F238E27FC236}">
                  <a16:creationId xmlns:a16="http://schemas.microsoft.com/office/drawing/2014/main" id="{B88A6C8F-5DAE-459D-B4FB-5C5C5117C4BC}"/>
                </a:ext>
              </a:extLst>
            </p:cNvPr>
            <p:cNvSpPr>
              <a:spLocks noChangeArrowheads="1"/>
            </p:cNvSpPr>
            <p:nvPr/>
          </p:nvSpPr>
          <p:spPr bwMode="auto">
            <a:xfrm>
              <a:off x="251"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0</a:t>
              </a:r>
              <a:endParaRPr lang="en-US"/>
            </a:p>
          </p:txBody>
        </p:sp>
        <p:sp>
          <p:nvSpPr>
            <p:cNvPr id="12311" name="Line 23">
              <a:extLst>
                <a:ext uri="{FF2B5EF4-FFF2-40B4-BE49-F238E27FC236}">
                  <a16:creationId xmlns:a16="http://schemas.microsoft.com/office/drawing/2014/main" id="{65C75053-D4FC-4726-A533-85DEE759EE9C}"/>
                </a:ext>
              </a:extLst>
            </p:cNvPr>
            <p:cNvSpPr>
              <a:spLocks noChangeShapeType="1"/>
            </p:cNvSpPr>
            <p:nvPr/>
          </p:nvSpPr>
          <p:spPr bwMode="auto">
            <a:xfrm>
              <a:off x="1260" y="3599"/>
              <a:ext cx="1" cy="19"/>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12" name="Rectangle 24">
              <a:extLst>
                <a:ext uri="{FF2B5EF4-FFF2-40B4-BE49-F238E27FC236}">
                  <a16:creationId xmlns:a16="http://schemas.microsoft.com/office/drawing/2014/main" id="{BCCA5DE4-C40F-410D-B83D-5E4FE15A6421}"/>
                </a:ext>
              </a:extLst>
            </p:cNvPr>
            <p:cNvSpPr>
              <a:spLocks noChangeArrowheads="1"/>
            </p:cNvSpPr>
            <p:nvPr/>
          </p:nvSpPr>
          <p:spPr bwMode="auto">
            <a:xfrm>
              <a:off x="1262"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2</a:t>
              </a:r>
              <a:endParaRPr lang="en-US"/>
            </a:p>
          </p:txBody>
        </p:sp>
        <p:sp>
          <p:nvSpPr>
            <p:cNvPr id="12313" name="Line 25">
              <a:extLst>
                <a:ext uri="{FF2B5EF4-FFF2-40B4-BE49-F238E27FC236}">
                  <a16:creationId xmlns:a16="http://schemas.microsoft.com/office/drawing/2014/main" id="{70746D5F-AE66-413C-852A-FE9AF3CDC90A}"/>
                </a:ext>
              </a:extLst>
            </p:cNvPr>
            <p:cNvSpPr>
              <a:spLocks noChangeShapeType="1"/>
            </p:cNvSpPr>
            <p:nvPr/>
          </p:nvSpPr>
          <p:spPr bwMode="auto">
            <a:xfrm>
              <a:off x="2274" y="3599"/>
              <a:ext cx="1" cy="19"/>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2314" name="Rectangle 26">
              <a:extLst>
                <a:ext uri="{FF2B5EF4-FFF2-40B4-BE49-F238E27FC236}">
                  <a16:creationId xmlns:a16="http://schemas.microsoft.com/office/drawing/2014/main" id="{B7DC7E81-33F8-4DA1-AEBB-665B254D5BD6}"/>
                </a:ext>
              </a:extLst>
            </p:cNvPr>
            <p:cNvSpPr>
              <a:spLocks noChangeArrowheads="1"/>
            </p:cNvSpPr>
            <p:nvPr/>
          </p:nvSpPr>
          <p:spPr bwMode="auto">
            <a:xfrm>
              <a:off x="2276"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4</a:t>
              </a:r>
              <a:endParaRPr lang="en-US"/>
            </a:p>
          </p:txBody>
        </p:sp>
        <p:sp>
          <p:nvSpPr>
            <p:cNvPr id="12316" name="Rectangle 28">
              <a:extLst>
                <a:ext uri="{FF2B5EF4-FFF2-40B4-BE49-F238E27FC236}">
                  <a16:creationId xmlns:a16="http://schemas.microsoft.com/office/drawing/2014/main" id="{2A2ADF1A-B83E-428B-B4E4-4D25BAE264F2}"/>
                </a:ext>
              </a:extLst>
            </p:cNvPr>
            <p:cNvSpPr>
              <a:spLocks noChangeArrowheads="1"/>
            </p:cNvSpPr>
            <p:nvPr/>
          </p:nvSpPr>
          <p:spPr bwMode="auto">
            <a:xfrm>
              <a:off x="191" y="2624"/>
              <a:ext cx="2339" cy="1148"/>
            </a:xfrm>
            <a:prstGeom prst="rect">
              <a:avLst/>
            </a:prstGeom>
            <a:grpFill/>
            <a:ln w="4">
              <a:solidFill>
                <a:srgbClr val="000000"/>
              </a:solidFill>
              <a:prstDash val="solid"/>
              <a:miter lim="800000"/>
              <a:headEnd/>
              <a:tailEnd/>
            </a:ln>
          </p:spPr>
          <p:txBody>
            <a:bodyPr/>
            <a:lstStyle/>
            <a:p>
              <a:pPr eaLnBrk="1" hangingPunct="1">
                <a:defRPr/>
              </a:pPr>
              <a:endParaRPr lang="en-CA">
                <a:latin typeface="Arial" charset="0"/>
                <a:cs typeface="Arial" charset="0"/>
              </a:endParaRPr>
            </a:p>
          </p:txBody>
        </p:sp>
      </p:grpSp>
      <p:grpSp>
        <p:nvGrpSpPr>
          <p:cNvPr id="4" name="Group 160">
            <a:extLst>
              <a:ext uri="{FF2B5EF4-FFF2-40B4-BE49-F238E27FC236}">
                <a16:creationId xmlns:a16="http://schemas.microsoft.com/office/drawing/2014/main" id="{26E8AD51-B436-46F6-975D-ADDF71FBFD0A}"/>
              </a:ext>
            </a:extLst>
          </p:cNvPr>
          <p:cNvGrpSpPr>
            <a:grpSpLocks/>
          </p:cNvGrpSpPr>
          <p:nvPr/>
        </p:nvGrpSpPr>
        <p:grpSpPr bwMode="auto">
          <a:xfrm>
            <a:off x="2435225" y="3954464"/>
            <a:ext cx="762000" cy="2111375"/>
            <a:chOff x="3312987" y="4207449"/>
            <a:chExt cx="761747" cy="2111737"/>
          </a:xfrm>
        </p:grpSpPr>
        <p:cxnSp>
          <p:nvCxnSpPr>
            <p:cNvPr id="159" name="Straight Connector 158">
              <a:extLst>
                <a:ext uri="{FF2B5EF4-FFF2-40B4-BE49-F238E27FC236}">
                  <a16:creationId xmlns:a16="http://schemas.microsoft.com/office/drawing/2014/main" id="{AAB554DE-D131-4C13-805B-C4E5D22010E8}"/>
                </a:ext>
              </a:extLst>
            </p:cNvPr>
            <p:cNvCxnSpPr/>
            <p:nvPr/>
          </p:nvCxnSpPr>
          <p:spPr>
            <a:xfrm rot="5400000" flipH="1" flipV="1">
              <a:off x="2764230" y="5408599"/>
              <a:ext cx="1819587" cy="15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0979" name="TextBox 159">
              <a:extLst>
                <a:ext uri="{FF2B5EF4-FFF2-40B4-BE49-F238E27FC236}">
                  <a16:creationId xmlns:a16="http://schemas.microsoft.com/office/drawing/2014/main" id="{A4CCBF64-C3E3-49F1-824E-D6DD932C6296}"/>
                </a:ext>
              </a:extLst>
            </p:cNvPr>
            <p:cNvSpPr txBox="1">
              <a:spLocks noChangeArrowheads="1"/>
            </p:cNvSpPr>
            <p:nvPr/>
          </p:nvSpPr>
          <p:spPr bwMode="auto">
            <a:xfrm>
              <a:off x="3312987" y="4207449"/>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Mean</a:t>
              </a:r>
            </a:p>
          </p:txBody>
        </p:sp>
      </p:grpSp>
      <p:grpSp>
        <p:nvGrpSpPr>
          <p:cNvPr id="5" name="Group 161">
            <a:extLst>
              <a:ext uri="{FF2B5EF4-FFF2-40B4-BE49-F238E27FC236}">
                <a16:creationId xmlns:a16="http://schemas.microsoft.com/office/drawing/2014/main" id="{D21E2EAA-46F2-4E14-9D58-17E0DCA7165B}"/>
              </a:ext>
            </a:extLst>
          </p:cNvPr>
          <p:cNvGrpSpPr>
            <a:grpSpLocks/>
          </p:cNvGrpSpPr>
          <p:nvPr/>
        </p:nvGrpSpPr>
        <p:grpSpPr bwMode="auto">
          <a:xfrm>
            <a:off x="2343150" y="4802188"/>
            <a:ext cx="941388" cy="1911350"/>
            <a:chOff x="818865" y="4476466"/>
            <a:chExt cx="941283" cy="1911523"/>
          </a:xfrm>
        </p:grpSpPr>
        <p:sp>
          <p:nvSpPr>
            <p:cNvPr id="40976" name="TextBox 157">
              <a:extLst>
                <a:ext uri="{FF2B5EF4-FFF2-40B4-BE49-F238E27FC236}">
                  <a16:creationId xmlns:a16="http://schemas.microsoft.com/office/drawing/2014/main" id="{73221353-B72A-489E-AB49-3B4F473647CF}"/>
                </a:ext>
              </a:extLst>
            </p:cNvPr>
            <p:cNvSpPr txBox="1">
              <a:spLocks noChangeArrowheads="1"/>
            </p:cNvSpPr>
            <p:nvPr/>
          </p:nvSpPr>
          <p:spPr bwMode="auto">
            <a:xfrm>
              <a:off x="818865" y="6018657"/>
              <a:ext cx="94128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Median</a:t>
              </a:r>
            </a:p>
          </p:txBody>
        </p:sp>
        <p:cxnSp>
          <p:nvCxnSpPr>
            <p:cNvPr id="156" name="Straight Connector 155">
              <a:extLst>
                <a:ext uri="{FF2B5EF4-FFF2-40B4-BE49-F238E27FC236}">
                  <a16:creationId xmlns:a16="http://schemas.microsoft.com/office/drawing/2014/main" id="{E40F795F-1790-4529-8A99-2616A0D6CBBD}"/>
                </a:ext>
              </a:extLst>
            </p:cNvPr>
            <p:cNvCxnSpPr/>
            <p:nvPr/>
          </p:nvCxnSpPr>
          <p:spPr>
            <a:xfrm rot="5400000" flipH="1" flipV="1">
              <a:off x="444090" y="5302041"/>
              <a:ext cx="16511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64" name="Freeform 54">
            <a:extLst>
              <a:ext uri="{FF2B5EF4-FFF2-40B4-BE49-F238E27FC236}">
                <a16:creationId xmlns:a16="http://schemas.microsoft.com/office/drawing/2014/main" id="{7CF89B90-02C2-4A93-BFD9-3B8D017326E2}"/>
              </a:ext>
            </a:extLst>
          </p:cNvPr>
          <p:cNvSpPr>
            <a:spLocks/>
          </p:cNvSpPr>
          <p:nvPr/>
        </p:nvSpPr>
        <p:spPr bwMode="auto">
          <a:xfrm flipH="1">
            <a:off x="6445250" y="4786313"/>
            <a:ext cx="3575050" cy="1255712"/>
          </a:xfrm>
          <a:custGeom>
            <a:avLst/>
            <a:gdLst>
              <a:gd name="T0" fmla="*/ 2147483646 w 6666"/>
              <a:gd name="T1" fmla="*/ 2147483646 h 2682"/>
              <a:gd name="T2" fmla="*/ 2147483646 w 6666"/>
              <a:gd name="T3" fmla="*/ 2147483646 h 2682"/>
              <a:gd name="T4" fmla="*/ 2147483646 w 6666"/>
              <a:gd name="T5" fmla="*/ 2147483646 h 2682"/>
              <a:gd name="T6" fmla="*/ 2147483646 w 6666"/>
              <a:gd name="T7" fmla="*/ 2147483646 h 2682"/>
              <a:gd name="T8" fmla="*/ 2147483646 w 6666"/>
              <a:gd name="T9" fmla="*/ 2147483646 h 2682"/>
              <a:gd name="T10" fmla="*/ 2147483646 w 6666"/>
              <a:gd name="T11" fmla="*/ 2147483646 h 2682"/>
              <a:gd name="T12" fmla="*/ 2147483646 w 6666"/>
              <a:gd name="T13" fmla="*/ 2147483646 h 2682"/>
              <a:gd name="T14" fmla="*/ 2147483646 w 6666"/>
              <a:gd name="T15" fmla="*/ 2147483646 h 2682"/>
              <a:gd name="T16" fmla="*/ 2147483646 w 6666"/>
              <a:gd name="T17" fmla="*/ 2147483646 h 2682"/>
              <a:gd name="T18" fmla="*/ 2147483646 w 6666"/>
              <a:gd name="T19" fmla="*/ 2147483646 h 2682"/>
              <a:gd name="T20" fmla="*/ 2147483646 w 6666"/>
              <a:gd name="T21" fmla="*/ 2147483646 h 2682"/>
              <a:gd name="T22" fmla="*/ 2147483646 w 6666"/>
              <a:gd name="T23" fmla="*/ 2147483646 h 2682"/>
              <a:gd name="T24" fmla="*/ 2147483646 w 6666"/>
              <a:gd name="T25" fmla="*/ 2147483646 h 2682"/>
              <a:gd name="T26" fmla="*/ 2147483646 w 6666"/>
              <a:gd name="T27" fmla="*/ 2147483646 h 2682"/>
              <a:gd name="T28" fmla="*/ 2147483646 w 6666"/>
              <a:gd name="T29" fmla="*/ 0 h 2682"/>
              <a:gd name="T30" fmla="*/ 2147483646 w 6666"/>
              <a:gd name="T31" fmla="*/ 0 h 2682"/>
              <a:gd name="T32" fmla="*/ 2147483646 w 6666"/>
              <a:gd name="T33" fmla="*/ 2147483646 h 2682"/>
              <a:gd name="T34" fmla="*/ 2147483646 w 6666"/>
              <a:gd name="T35" fmla="*/ 2147483646 h 2682"/>
              <a:gd name="T36" fmla="*/ 2147483646 w 6666"/>
              <a:gd name="T37" fmla="*/ 2147483646 h 2682"/>
              <a:gd name="T38" fmla="*/ 2147483646 w 6666"/>
              <a:gd name="T39" fmla="*/ 2147483646 h 2682"/>
              <a:gd name="T40" fmla="*/ 2147483646 w 6666"/>
              <a:gd name="T41" fmla="*/ 2147483646 h 2682"/>
              <a:gd name="T42" fmla="*/ 2147483646 w 6666"/>
              <a:gd name="T43" fmla="*/ 2147483646 h 2682"/>
              <a:gd name="T44" fmla="*/ 2147483646 w 6666"/>
              <a:gd name="T45" fmla="*/ 2147483646 h 2682"/>
              <a:gd name="T46" fmla="*/ 2147483646 w 6666"/>
              <a:gd name="T47" fmla="*/ 2147483646 h 2682"/>
              <a:gd name="T48" fmla="*/ 2147483646 w 6666"/>
              <a:gd name="T49" fmla="*/ 2147483646 h 2682"/>
              <a:gd name="T50" fmla="*/ 2147483646 w 6666"/>
              <a:gd name="T51" fmla="*/ 2147483646 h 2682"/>
              <a:gd name="T52" fmla="*/ 2147483646 w 6666"/>
              <a:gd name="T53" fmla="*/ 2147483646 h 2682"/>
              <a:gd name="T54" fmla="*/ 2147483646 w 6666"/>
              <a:gd name="T55" fmla="*/ 2147483646 h 2682"/>
              <a:gd name="T56" fmla="*/ 2147483646 w 6666"/>
              <a:gd name="T57" fmla="*/ 2147483646 h 2682"/>
              <a:gd name="T58" fmla="*/ 2147483646 w 6666"/>
              <a:gd name="T59" fmla="*/ 2147483646 h 2682"/>
              <a:gd name="T60" fmla="*/ 2147483646 w 6666"/>
              <a:gd name="T61" fmla="*/ 2147483646 h 2682"/>
              <a:gd name="T62" fmla="*/ 2147483646 w 6666"/>
              <a:gd name="T63" fmla="*/ 2147483646 h 2682"/>
              <a:gd name="T64" fmla="*/ 2147483646 w 6666"/>
              <a:gd name="T65" fmla="*/ 2147483646 h 2682"/>
              <a:gd name="T66" fmla="*/ 2147483646 w 6666"/>
              <a:gd name="T67" fmla="*/ 2147483646 h 2682"/>
              <a:gd name="T68" fmla="*/ 2147483646 w 6666"/>
              <a:gd name="T69" fmla="*/ 2147483646 h 2682"/>
              <a:gd name="T70" fmla="*/ 2147483646 w 6666"/>
              <a:gd name="T71" fmla="*/ 2147483646 h 2682"/>
              <a:gd name="T72" fmla="*/ 2147483646 w 6666"/>
              <a:gd name="T73" fmla="*/ 2147483646 h 2682"/>
              <a:gd name="T74" fmla="*/ 2147483646 w 6666"/>
              <a:gd name="T75" fmla="*/ 2147483646 h 2682"/>
              <a:gd name="T76" fmla="*/ 2147483646 w 6666"/>
              <a:gd name="T77" fmla="*/ 2147483646 h 2682"/>
              <a:gd name="T78" fmla="*/ 2147483646 w 6666"/>
              <a:gd name="T79" fmla="*/ 2147483646 h 2682"/>
              <a:gd name="T80" fmla="*/ 2147483646 w 6666"/>
              <a:gd name="T81" fmla="*/ 2147483646 h 2682"/>
              <a:gd name="T82" fmla="*/ 2147483646 w 6666"/>
              <a:gd name="T83" fmla="*/ 2147483646 h 2682"/>
              <a:gd name="T84" fmla="*/ 2147483646 w 6666"/>
              <a:gd name="T85" fmla="*/ 2147483646 h 2682"/>
              <a:gd name="T86" fmla="*/ 2147483646 w 6666"/>
              <a:gd name="T87" fmla="*/ 2147483646 h 2682"/>
              <a:gd name="T88" fmla="*/ 2147483646 w 6666"/>
              <a:gd name="T89" fmla="*/ 2147483646 h 2682"/>
              <a:gd name="T90" fmla="*/ 2147483646 w 6666"/>
              <a:gd name="T91" fmla="*/ 2147483646 h 2682"/>
              <a:gd name="T92" fmla="*/ 2147483646 w 6666"/>
              <a:gd name="T93" fmla="*/ 2147483646 h 2682"/>
              <a:gd name="T94" fmla="*/ 2147483646 w 6666"/>
              <a:gd name="T95" fmla="*/ 2147483646 h 2682"/>
              <a:gd name="T96" fmla="*/ 2147483646 w 6666"/>
              <a:gd name="T97" fmla="*/ 2147483646 h 2682"/>
              <a:gd name="T98" fmla="*/ 2147483646 w 6666"/>
              <a:gd name="T99" fmla="*/ 2147483646 h 2682"/>
              <a:gd name="T100" fmla="*/ 2147483646 w 6666"/>
              <a:gd name="T101" fmla="*/ 2147483646 h 2682"/>
              <a:gd name="T102" fmla="*/ 2147483646 w 6666"/>
              <a:gd name="T103" fmla="*/ 2147483646 h 2682"/>
              <a:gd name="T104" fmla="*/ 2147483646 w 6666"/>
              <a:gd name="T105" fmla="*/ 2147483646 h 2682"/>
              <a:gd name="T106" fmla="*/ 2147483646 w 6666"/>
              <a:gd name="T107" fmla="*/ 2147483646 h 2682"/>
              <a:gd name="T108" fmla="*/ 2147483646 w 6666"/>
              <a:gd name="T109" fmla="*/ 2147483646 h 2682"/>
              <a:gd name="T110" fmla="*/ 2147483646 w 6666"/>
              <a:gd name="T111" fmla="*/ 2147483646 h 2682"/>
              <a:gd name="T112" fmla="*/ 2147483646 w 6666"/>
              <a:gd name="T113" fmla="*/ 2147483646 h 2682"/>
              <a:gd name="T114" fmla="*/ 2147483646 w 6666"/>
              <a:gd name="T115" fmla="*/ 2147483646 h 2682"/>
              <a:gd name="T116" fmla="*/ 2147483646 w 6666"/>
              <a:gd name="T117" fmla="*/ 2147483646 h 2682"/>
              <a:gd name="T118" fmla="*/ 2147483646 w 6666"/>
              <a:gd name="T119" fmla="*/ 2147483646 h 2682"/>
              <a:gd name="T120" fmla="*/ 2147483646 w 6666"/>
              <a:gd name="T121" fmla="*/ 2147483646 h 2682"/>
              <a:gd name="T122" fmla="*/ 2147483646 w 6666"/>
              <a:gd name="T123" fmla="*/ 2147483646 h 2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66"/>
              <a:gd name="T187" fmla="*/ 0 h 2682"/>
              <a:gd name="T188" fmla="*/ 6666 w 6666"/>
              <a:gd name="T189" fmla="*/ 2682 h 2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66" h="2682">
                <a:moveTo>
                  <a:pt x="0" y="2682"/>
                </a:moveTo>
                <a:lnTo>
                  <a:pt x="0" y="2682"/>
                </a:lnTo>
                <a:lnTo>
                  <a:pt x="12" y="2652"/>
                </a:lnTo>
                <a:lnTo>
                  <a:pt x="24" y="2616"/>
                </a:lnTo>
                <a:lnTo>
                  <a:pt x="36" y="2586"/>
                </a:lnTo>
                <a:lnTo>
                  <a:pt x="48" y="2556"/>
                </a:lnTo>
                <a:lnTo>
                  <a:pt x="60" y="2520"/>
                </a:lnTo>
                <a:lnTo>
                  <a:pt x="72" y="2490"/>
                </a:lnTo>
                <a:lnTo>
                  <a:pt x="84" y="2460"/>
                </a:lnTo>
                <a:lnTo>
                  <a:pt x="96" y="2430"/>
                </a:lnTo>
                <a:lnTo>
                  <a:pt x="108" y="2394"/>
                </a:lnTo>
                <a:lnTo>
                  <a:pt x="120" y="2364"/>
                </a:lnTo>
                <a:lnTo>
                  <a:pt x="132" y="2334"/>
                </a:lnTo>
                <a:lnTo>
                  <a:pt x="144" y="2298"/>
                </a:lnTo>
                <a:lnTo>
                  <a:pt x="156" y="2268"/>
                </a:lnTo>
                <a:lnTo>
                  <a:pt x="168" y="2238"/>
                </a:lnTo>
                <a:lnTo>
                  <a:pt x="180" y="2208"/>
                </a:lnTo>
                <a:lnTo>
                  <a:pt x="192" y="2172"/>
                </a:lnTo>
                <a:lnTo>
                  <a:pt x="204" y="2142"/>
                </a:lnTo>
                <a:lnTo>
                  <a:pt x="216" y="2112"/>
                </a:lnTo>
                <a:lnTo>
                  <a:pt x="228" y="2082"/>
                </a:lnTo>
                <a:lnTo>
                  <a:pt x="240" y="2052"/>
                </a:lnTo>
                <a:lnTo>
                  <a:pt x="252" y="2022"/>
                </a:lnTo>
                <a:lnTo>
                  <a:pt x="264" y="1986"/>
                </a:lnTo>
                <a:lnTo>
                  <a:pt x="276" y="1956"/>
                </a:lnTo>
                <a:lnTo>
                  <a:pt x="288" y="1926"/>
                </a:lnTo>
                <a:lnTo>
                  <a:pt x="300" y="1896"/>
                </a:lnTo>
                <a:lnTo>
                  <a:pt x="312" y="1866"/>
                </a:lnTo>
                <a:lnTo>
                  <a:pt x="324" y="1836"/>
                </a:lnTo>
                <a:lnTo>
                  <a:pt x="336" y="1806"/>
                </a:lnTo>
                <a:lnTo>
                  <a:pt x="348" y="1776"/>
                </a:lnTo>
                <a:lnTo>
                  <a:pt x="360" y="1746"/>
                </a:lnTo>
                <a:lnTo>
                  <a:pt x="372" y="1716"/>
                </a:lnTo>
                <a:lnTo>
                  <a:pt x="384" y="1686"/>
                </a:lnTo>
                <a:lnTo>
                  <a:pt x="396" y="1656"/>
                </a:lnTo>
                <a:lnTo>
                  <a:pt x="408" y="1632"/>
                </a:lnTo>
                <a:lnTo>
                  <a:pt x="420" y="1602"/>
                </a:lnTo>
                <a:lnTo>
                  <a:pt x="432" y="1572"/>
                </a:lnTo>
                <a:lnTo>
                  <a:pt x="444" y="1542"/>
                </a:lnTo>
                <a:lnTo>
                  <a:pt x="456" y="1512"/>
                </a:lnTo>
                <a:lnTo>
                  <a:pt x="468" y="1488"/>
                </a:lnTo>
                <a:lnTo>
                  <a:pt x="480" y="1458"/>
                </a:lnTo>
                <a:lnTo>
                  <a:pt x="492" y="1428"/>
                </a:lnTo>
                <a:lnTo>
                  <a:pt x="504" y="1404"/>
                </a:lnTo>
                <a:lnTo>
                  <a:pt x="516" y="1374"/>
                </a:lnTo>
                <a:lnTo>
                  <a:pt x="528" y="1350"/>
                </a:lnTo>
                <a:lnTo>
                  <a:pt x="540" y="1320"/>
                </a:lnTo>
                <a:lnTo>
                  <a:pt x="552" y="1290"/>
                </a:lnTo>
                <a:lnTo>
                  <a:pt x="564" y="1266"/>
                </a:lnTo>
                <a:lnTo>
                  <a:pt x="576" y="1242"/>
                </a:lnTo>
                <a:lnTo>
                  <a:pt x="588" y="1212"/>
                </a:lnTo>
                <a:lnTo>
                  <a:pt x="600" y="1188"/>
                </a:lnTo>
                <a:lnTo>
                  <a:pt x="612" y="1164"/>
                </a:lnTo>
                <a:lnTo>
                  <a:pt x="624" y="1134"/>
                </a:lnTo>
                <a:lnTo>
                  <a:pt x="636" y="1110"/>
                </a:lnTo>
                <a:lnTo>
                  <a:pt x="648" y="1086"/>
                </a:lnTo>
                <a:lnTo>
                  <a:pt x="660" y="1062"/>
                </a:lnTo>
                <a:lnTo>
                  <a:pt x="672" y="1038"/>
                </a:lnTo>
                <a:lnTo>
                  <a:pt x="684" y="1008"/>
                </a:lnTo>
                <a:lnTo>
                  <a:pt x="696" y="984"/>
                </a:lnTo>
                <a:lnTo>
                  <a:pt x="708" y="960"/>
                </a:lnTo>
                <a:lnTo>
                  <a:pt x="720" y="936"/>
                </a:lnTo>
                <a:lnTo>
                  <a:pt x="732" y="918"/>
                </a:lnTo>
                <a:lnTo>
                  <a:pt x="744" y="894"/>
                </a:lnTo>
                <a:lnTo>
                  <a:pt x="756" y="870"/>
                </a:lnTo>
                <a:lnTo>
                  <a:pt x="768" y="846"/>
                </a:lnTo>
                <a:lnTo>
                  <a:pt x="780" y="822"/>
                </a:lnTo>
                <a:lnTo>
                  <a:pt x="792" y="804"/>
                </a:lnTo>
                <a:lnTo>
                  <a:pt x="804" y="780"/>
                </a:lnTo>
                <a:lnTo>
                  <a:pt x="816" y="756"/>
                </a:lnTo>
                <a:lnTo>
                  <a:pt x="828" y="738"/>
                </a:lnTo>
                <a:lnTo>
                  <a:pt x="840" y="714"/>
                </a:lnTo>
                <a:lnTo>
                  <a:pt x="852" y="696"/>
                </a:lnTo>
                <a:lnTo>
                  <a:pt x="864" y="672"/>
                </a:lnTo>
                <a:lnTo>
                  <a:pt x="876" y="654"/>
                </a:lnTo>
                <a:lnTo>
                  <a:pt x="888" y="636"/>
                </a:lnTo>
                <a:lnTo>
                  <a:pt x="900" y="612"/>
                </a:lnTo>
                <a:lnTo>
                  <a:pt x="912" y="594"/>
                </a:lnTo>
                <a:lnTo>
                  <a:pt x="924" y="576"/>
                </a:lnTo>
                <a:lnTo>
                  <a:pt x="936" y="558"/>
                </a:lnTo>
                <a:lnTo>
                  <a:pt x="948" y="540"/>
                </a:lnTo>
                <a:lnTo>
                  <a:pt x="960" y="522"/>
                </a:lnTo>
                <a:lnTo>
                  <a:pt x="972" y="504"/>
                </a:lnTo>
                <a:lnTo>
                  <a:pt x="984" y="486"/>
                </a:lnTo>
                <a:lnTo>
                  <a:pt x="996" y="468"/>
                </a:lnTo>
                <a:lnTo>
                  <a:pt x="1008" y="450"/>
                </a:lnTo>
                <a:lnTo>
                  <a:pt x="1020" y="432"/>
                </a:lnTo>
                <a:lnTo>
                  <a:pt x="1032" y="420"/>
                </a:lnTo>
                <a:lnTo>
                  <a:pt x="1044" y="402"/>
                </a:lnTo>
                <a:lnTo>
                  <a:pt x="1056" y="384"/>
                </a:lnTo>
                <a:lnTo>
                  <a:pt x="1068" y="372"/>
                </a:lnTo>
                <a:lnTo>
                  <a:pt x="1080" y="354"/>
                </a:lnTo>
                <a:lnTo>
                  <a:pt x="1092" y="342"/>
                </a:lnTo>
                <a:lnTo>
                  <a:pt x="1104" y="324"/>
                </a:lnTo>
                <a:lnTo>
                  <a:pt x="1116" y="312"/>
                </a:lnTo>
                <a:lnTo>
                  <a:pt x="1128" y="300"/>
                </a:lnTo>
                <a:lnTo>
                  <a:pt x="1140" y="282"/>
                </a:lnTo>
                <a:lnTo>
                  <a:pt x="1152" y="270"/>
                </a:lnTo>
                <a:lnTo>
                  <a:pt x="1164" y="258"/>
                </a:lnTo>
                <a:lnTo>
                  <a:pt x="1176" y="246"/>
                </a:lnTo>
                <a:lnTo>
                  <a:pt x="1188" y="234"/>
                </a:lnTo>
                <a:lnTo>
                  <a:pt x="1200" y="222"/>
                </a:lnTo>
                <a:lnTo>
                  <a:pt x="1212" y="210"/>
                </a:lnTo>
                <a:lnTo>
                  <a:pt x="1224" y="198"/>
                </a:lnTo>
                <a:lnTo>
                  <a:pt x="1236" y="186"/>
                </a:lnTo>
                <a:lnTo>
                  <a:pt x="1248" y="180"/>
                </a:lnTo>
                <a:lnTo>
                  <a:pt x="1260" y="168"/>
                </a:lnTo>
                <a:lnTo>
                  <a:pt x="1272" y="156"/>
                </a:lnTo>
                <a:lnTo>
                  <a:pt x="1284" y="144"/>
                </a:lnTo>
                <a:lnTo>
                  <a:pt x="1296" y="138"/>
                </a:lnTo>
                <a:lnTo>
                  <a:pt x="1308" y="126"/>
                </a:lnTo>
                <a:lnTo>
                  <a:pt x="1320" y="120"/>
                </a:lnTo>
                <a:lnTo>
                  <a:pt x="1332" y="114"/>
                </a:lnTo>
                <a:lnTo>
                  <a:pt x="1344" y="102"/>
                </a:lnTo>
                <a:lnTo>
                  <a:pt x="1356" y="96"/>
                </a:lnTo>
                <a:lnTo>
                  <a:pt x="1368" y="90"/>
                </a:lnTo>
                <a:lnTo>
                  <a:pt x="1380" y="78"/>
                </a:lnTo>
                <a:lnTo>
                  <a:pt x="1392" y="72"/>
                </a:lnTo>
                <a:lnTo>
                  <a:pt x="1404" y="66"/>
                </a:lnTo>
                <a:lnTo>
                  <a:pt x="1416" y="60"/>
                </a:lnTo>
                <a:lnTo>
                  <a:pt x="1428" y="54"/>
                </a:lnTo>
                <a:lnTo>
                  <a:pt x="1440" y="48"/>
                </a:lnTo>
                <a:lnTo>
                  <a:pt x="1452" y="42"/>
                </a:lnTo>
                <a:lnTo>
                  <a:pt x="1464" y="36"/>
                </a:lnTo>
                <a:lnTo>
                  <a:pt x="1476" y="36"/>
                </a:lnTo>
                <a:lnTo>
                  <a:pt x="1488" y="30"/>
                </a:lnTo>
                <a:lnTo>
                  <a:pt x="1500" y="24"/>
                </a:lnTo>
                <a:lnTo>
                  <a:pt x="1512" y="24"/>
                </a:lnTo>
                <a:lnTo>
                  <a:pt x="1524" y="18"/>
                </a:lnTo>
                <a:lnTo>
                  <a:pt x="1536" y="12"/>
                </a:lnTo>
                <a:lnTo>
                  <a:pt x="1548" y="12"/>
                </a:lnTo>
                <a:lnTo>
                  <a:pt x="1560" y="6"/>
                </a:lnTo>
                <a:lnTo>
                  <a:pt x="1572" y="6"/>
                </a:lnTo>
                <a:lnTo>
                  <a:pt x="1584" y="6"/>
                </a:lnTo>
                <a:lnTo>
                  <a:pt x="1596" y="0"/>
                </a:lnTo>
                <a:lnTo>
                  <a:pt x="1608" y="0"/>
                </a:lnTo>
                <a:lnTo>
                  <a:pt x="1620" y="0"/>
                </a:lnTo>
                <a:lnTo>
                  <a:pt x="1632" y="0"/>
                </a:lnTo>
                <a:lnTo>
                  <a:pt x="1644" y="0"/>
                </a:lnTo>
                <a:lnTo>
                  <a:pt x="1656" y="0"/>
                </a:lnTo>
                <a:lnTo>
                  <a:pt x="1668" y="0"/>
                </a:lnTo>
                <a:lnTo>
                  <a:pt x="1680" y="0"/>
                </a:lnTo>
                <a:lnTo>
                  <a:pt x="1692" y="0"/>
                </a:lnTo>
                <a:lnTo>
                  <a:pt x="1704" y="0"/>
                </a:lnTo>
                <a:lnTo>
                  <a:pt x="1716" y="0"/>
                </a:lnTo>
                <a:lnTo>
                  <a:pt x="1728" y="0"/>
                </a:lnTo>
                <a:lnTo>
                  <a:pt x="1740" y="6"/>
                </a:lnTo>
                <a:lnTo>
                  <a:pt x="1752" y="6"/>
                </a:lnTo>
                <a:lnTo>
                  <a:pt x="1764" y="6"/>
                </a:lnTo>
                <a:lnTo>
                  <a:pt x="1776" y="12"/>
                </a:lnTo>
                <a:lnTo>
                  <a:pt x="1788" y="12"/>
                </a:lnTo>
                <a:lnTo>
                  <a:pt x="1800" y="18"/>
                </a:lnTo>
                <a:lnTo>
                  <a:pt x="1812" y="18"/>
                </a:lnTo>
                <a:lnTo>
                  <a:pt x="1824" y="24"/>
                </a:lnTo>
                <a:lnTo>
                  <a:pt x="1836" y="24"/>
                </a:lnTo>
                <a:lnTo>
                  <a:pt x="1848" y="30"/>
                </a:lnTo>
                <a:lnTo>
                  <a:pt x="1860" y="36"/>
                </a:lnTo>
                <a:lnTo>
                  <a:pt x="1872" y="36"/>
                </a:lnTo>
                <a:lnTo>
                  <a:pt x="1884" y="42"/>
                </a:lnTo>
                <a:lnTo>
                  <a:pt x="1896" y="48"/>
                </a:lnTo>
                <a:lnTo>
                  <a:pt x="1908" y="54"/>
                </a:lnTo>
                <a:lnTo>
                  <a:pt x="1920" y="60"/>
                </a:lnTo>
                <a:lnTo>
                  <a:pt x="1932" y="66"/>
                </a:lnTo>
                <a:lnTo>
                  <a:pt x="1944" y="72"/>
                </a:lnTo>
                <a:lnTo>
                  <a:pt x="1956" y="78"/>
                </a:lnTo>
                <a:lnTo>
                  <a:pt x="1968" y="84"/>
                </a:lnTo>
                <a:lnTo>
                  <a:pt x="1980" y="90"/>
                </a:lnTo>
                <a:lnTo>
                  <a:pt x="1992" y="96"/>
                </a:lnTo>
                <a:lnTo>
                  <a:pt x="2004" y="102"/>
                </a:lnTo>
                <a:lnTo>
                  <a:pt x="2016" y="108"/>
                </a:lnTo>
                <a:lnTo>
                  <a:pt x="2028" y="114"/>
                </a:lnTo>
                <a:lnTo>
                  <a:pt x="2040" y="126"/>
                </a:lnTo>
                <a:lnTo>
                  <a:pt x="2052" y="132"/>
                </a:lnTo>
                <a:lnTo>
                  <a:pt x="2064" y="138"/>
                </a:lnTo>
                <a:lnTo>
                  <a:pt x="2076" y="144"/>
                </a:lnTo>
                <a:lnTo>
                  <a:pt x="2088" y="156"/>
                </a:lnTo>
                <a:lnTo>
                  <a:pt x="2100" y="162"/>
                </a:lnTo>
                <a:lnTo>
                  <a:pt x="2112" y="174"/>
                </a:lnTo>
                <a:lnTo>
                  <a:pt x="2124" y="180"/>
                </a:lnTo>
                <a:lnTo>
                  <a:pt x="2136" y="192"/>
                </a:lnTo>
                <a:lnTo>
                  <a:pt x="2148" y="198"/>
                </a:lnTo>
                <a:lnTo>
                  <a:pt x="2160" y="210"/>
                </a:lnTo>
                <a:lnTo>
                  <a:pt x="2172" y="216"/>
                </a:lnTo>
                <a:lnTo>
                  <a:pt x="2184" y="228"/>
                </a:lnTo>
                <a:lnTo>
                  <a:pt x="2196" y="240"/>
                </a:lnTo>
                <a:lnTo>
                  <a:pt x="2208" y="246"/>
                </a:lnTo>
                <a:lnTo>
                  <a:pt x="2220" y="258"/>
                </a:lnTo>
                <a:lnTo>
                  <a:pt x="2232" y="270"/>
                </a:lnTo>
                <a:lnTo>
                  <a:pt x="2244" y="276"/>
                </a:lnTo>
                <a:lnTo>
                  <a:pt x="2256" y="288"/>
                </a:lnTo>
                <a:lnTo>
                  <a:pt x="2268" y="300"/>
                </a:lnTo>
                <a:lnTo>
                  <a:pt x="2280" y="312"/>
                </a:lnTo>
                <a:lnTo>
                  <a:pt x="2292" y="324"/>
                </a:lnTo>
                <a:lnTo>
                  <a:pt x="2304" y="330"/>
                </a:lnTo>
                <a:lnTo>
                  <a:pt x="2316" y="342"/>
                </a:lnTo>
                <a:lnTo>
                  <a:pt x="2328" y="354"/>
                </a:lnTo>
                <a:lnTo>
                  <a:pt x="2340" y="366"/>
                </a:lnTo>
                <a:lnTo>
                  <a:pt x="2352" y="378"/>
                </a:lnTo>
                <a:lnTo>
                  <a:pt x="2364" y="390"/>
                </a:lnTo>
                <a:lnTo>
                  <a:pt x="2376" y="402"/>
                </a:lnTo>
                <a:lnTo>
                  <a:pt x="2388" y="414"/>
                </a:lnTo>
                <a:lnTo>
                  <a:pt x="2400" y="426"/>
                </a:lnTo>
                <a:lnTo>
                  <a:pt x="2412" y="438"/>
                </a:lnTo>
                <a:lnTo>
                  <a:pt x="2424" y="450"/>
                </a:lnTo>
                <a:lnTo>
                  <a:pt x="2436" y="462"/>
                </a:lnTo>
                <a:lnTo>
                  <a:pt x="2448" y="474"/>
                </a:lnTo>
                <a:lnTo>
                  <a:pt x="2460" y="486"/>
                </a:lnTo>
                <a:lnTo>
                  <a:pt x="2472" y="498"/>
                </a:lnTo>
                <a:lnTo>
                  <a:pt x="2484" y="516"/>
                </a:lnTo>
                <a:lnTo>
                  <a:pt x="2496" y="528"/>
                </a:lnTo>
                <a:lnTo>
                  <a:pt x="2508" y="540"/>
                </a:lnTo>
                <a:lnTo>
                  <a:pt x="2520" y="552"/>
                </a:lnTo>
                <a:lnTo>
                  <a:pt x="2532" y="564"/>
                </a:lnTo>
                <a:lnTo>
                  <a:pt x="2544" y="582"/>
                </a:lnTo>
                <a:lnTo>
                  <a:pt x="2556" y="594"/>
                </a:lnTo>
                <a:lnTo>
                  <a:pt x="2568" y="606"/>
                </a:lnTo>
                <a:lnTo>
                  <a:pt x="2580" y="618"/>
                </a:lnTo>
                <a:lnTo>
                  <a:pt x="2592" y="630"/>
                </a:lnTo>
                <a:lnTo>
                  <a:pt x="2604" y="648"/>
                </a:lnTo>
                <a:lnTo>
                  <a:pt x="2616" y="660"/>
                </a:lnTo>
                <a:lnTo>
                  <a:pt x="2628" y="672"/>
                </a:lnTo>
                <a:lnTo>
                  <a:pt x="2640" y="690"/>
                </a:lnTo>
                <a:lnTo>
                  <a:pt x="2652" y="702"/>
                </a:lnTo>
                <a:lnTo>
                  <a:pt x="2664" y="714"/>
                </a:lnTo>
                <a:lnTo>
                  <a:pt x="2676" y="726"/>
                </a:lnTo>
                <a:lnTo>
                  <a:pt x="2688" y="744"/>
                </a:lnTo>
                <a:lnTo>
                  <a:pt x="2700" y="756"/>
                </a:lnTo>
                <a:lnTo>
                  <a:pt x="2712" y="768"/>
                </a:lnTo>
                <a:lnTo>
                  <a:pt x="2724" y="786"/>
                </a:lnTo>
                <a:lnTo>
                  <a:pt x="2736" y="798"/>
                </a:lnTo>
                <a:lnTo>
                  <a:pt x="2748" y="810"/>
                </a:lnTo>
                <a:lnTo>
                  <a:pt x="2760" y="828"/>
                </a:lnTo>
                <a:lnTo>
                  <a:pt x="2772" y="840"/>
                </a:lnTo>
                <a:lnTo>
                  <a:pt x="2784" y="852"/>
                </a:lnTo>
                <a:lnTo>
                  <a:pt x="2796" y="870"/>
                </a:lnTo>
                <a:lnTo>
                  <a:pt x="2808" y="882"/>
                </a:lnTo>
                <a:lnTo>
                  <a:pt x="2820" y="900"/>
                </a:lnTo>
                <a:lnTo>
                  <a:pt x="2832" y="912"/>
                </a:lnTo>
                <a:lnTo>
                  <a:pt x="2844" y="924"/>
                </a:lnTo>
                <a:lnTo>
                  <a:pt x="2856" y="942"/>
                </a:lnTo>
                <a:lnTo>
                  <a:pt x="2868" y="954"/>
                </a:lnTo>
                <a:lnTo>
                  <a:pt x="2880" y="966"/>
                </a:lnTo>
                <a:lnTo>
                  <a:pt x="2892" y="984"/>
                </a:lnTo>
                <a:lnTo>
                  <a:pt x="2904" y="996"/>
                </a:lnTo>
                <a:lnTo>
                  <a:pt x="2916" y="1014"/>
                </a:lnTo>
                <a:lnTo>
                  <a:pt x="2928" y="1026"/>
                </a:lnTo>
                <a:lnTo>
                  <a:pt x="2940" y="1038"/>
                </a:lnTo>
                <a:lnTo>
                  <a:pt x="2952" y="1056"/>
                </a:lnTo>
                <a:lnTo>
                  <a:pt x="2964" y="1068"/>
                </a:lnTo>
                <a:lnTo>
                  <a:pt x="2976" y="1080"/>
                </a:lnTo>
                <a:lnTo>
                  <a:pt x="2988" y="1098"/>
                </a:lnTo>
                <a:lnTo>
                  <a:pt x="3000" y="1110"/>
                </a:lnTo>
                <a:lnTo>
                  <a:pt x="3012" y="1122"/>
                </a:lnTo>
                <a:lnTo>
                  <a:pt x="3024" y="1140"/>
                </a:lnTo>
                <a:lnTo>
                  <a:pt x="3036" y="1152"/>
                </a:lnTo>
                <a:lnTo>
                  <a:pt x="3048" y="1170"/>
                </a:lnTo>
                <a:lnTo>
                  <a:pt x="3060" y="1182"/>
                </a:lnTo>
                <a:lnTo>
                  <a:pt x="3072" y="1194"/>
                </a:lnTo>
                <a:lnTo>
                  <a:pt x="3084" y="1212"/>
                </a:lnTo>
                <a:lnTo>
                  <a:pt x="3096" y="1224"/>
                </a:lnTo>
                <a:lnTo>
                  <a:pt x="3108" y="1236"/>
                </a:lnTo>
                <a:lnTo>
                  <a:pt x="3120" y="1248"/>
                </a:lnTo>
                <a:lnTo>
                  <a:pt x="3132" y="1266"/>
                </a:lnTo>
                <a:lnTo>
                  <a:pt x="3144" y="1278"/>
                </a:lnTo>
                <a:lnTo>
                  <a:pt x="3156" y="1290"/>
                </a:lnTo>
                <a:lnTo>
                  <a:pt x="3168" y="1308"/>
                </a:lnTo>
                <a:lnTo>
                  <a:pt x="3180" y="1320"/>
                </a:lnTo>
                <a:lnTo>
                  <a:pt x="3192" y="1332"/>
                </a:lnTo>
                <a:lnTo>
                  <a:pt x="3204" y="1344"/>
                </a:lnTo>
                <a:lnTo>
                  <a:pt x="3216" y="1362"/>
                </a:lnTo>
                <a:lnTo>
                  <a:pt x="3228" y="1374"/>
                </a:lnTo>
                <a:lnTo>
                  <a:pt x="3240" y="1386"/>
                </a:lnTo>
                <a:lnTo>
                  <a:pt x="3252" y="1398"/>
                </a:lnTo>
                <a:lnTo>
                  <a:pt x="3264" y="1416"/>
                </a:lnTo>
                <a:lnTo>
                  <a:pt x="3276" y="1428"/>
                </a:lnTo>
                <a:lnTo>
                  <a:pt x="3288" y="1440"/>
                </a:lnTo>
                <a:lnTo>
                  <a:pt x="3300" y="1452"/>
                </a:lnTo>
                <a:lnTo>
                  <a:pt x="3312" y="1464"/>
                </a:lnTo>
                <a:lnTo>
                  <a:pt x="3324" y="1482"/>
                </a:lnTo>
                <a:lnTo>
                  <a:pt x="3336" y="1494"/>
                </a:lnTo>
                <a:lnTo>
                  <a:pt x="3348" y="1506"/>
                </a:lnTo>
                <a:lnTo>
                  <a:pt x="3360" y="1518"/>
                </a:lnTo>
                <a:lnTo>
                  <a:pt x="3372" y="1530"/>
                </a:lnTo>
                <a:lnTo>
                  <a:pt x="3384" y="1542"/>
                </a:lnTo>
                <a:lnTo>
                  <a:pt x="3396" y="1554"/>
                </a:lnTo>
                <a:lnTo>
                  <a:pt x="3408" y="1566"/>
                </a:lnTo>
                <a:lnTo>
                  <a:pt x="3420" y="1584"/>
                </a:lnTo>
                <a:lnTo>
                  <a:pt x="3432" y="1596"/>
                </a:lnTo>
                <a:lnTo>
                  <a:pt x="3444" y="1608"/>
                </a:lnTo>
                <a:lnTo>
                  <a:pt x="3456" y="1620"/>
                </a:lnTo>
                <a:lnTo>
                  <a:pt x="3468" y="1632"/>
                </a:lnTo>
                <a:lnTo>
                  <a:pt x="3480" y="1644"/>
                </a:lnTo>
                <a:lnTo>
                  <a:pt x="3492" y="1656"/>
                </a:lnTo>
                <a:lnTo>
                  <a:pt x="3504" y="1668"/>
                </a:lnTo>
                <a:lnTo>
                  <a:pt x="3516" y="1680"/>
                </a:lnTo>
                <a:lnTo>
                  <a:pt x="3528" y="1692"/>
                </a:lnTo>
                <a:lnTo>
                  <a:pt x="3540" y="1704"/>
                </a:lnTo>
                <a:lnTo>
                  <a:pt x="3552" y="1716"/>
                </a:lnTo>
                <a:lnTo>
                  <a:pt x="3564" y="1728"/>
                </a:lnTo>
                <a:lnTo>
                  <a:pt x="3576" y="1734"/>
                </a:lnTo>
                <a:lnTo>
                  <a:pt x="3588" y="1746"/>
                </a:lnTo>
                <a:lnTo>
                  <a:pt x="3600" y="1758"/>
                </a:lnTo>
                <a:lnTo>
                  <a:pt x="3612" y="1770"/>
                </a:lnTo>
                <a:lnTo>
                  <a:pt x="3624" y="1782"/>
                </a:lnTo>
                <a:lnTo>
                  <a:pt x="3636" y="1794"/>
                </a:lnTo>
                <a:lnTo>
                  <a:pt x="3648" y="1806"/>
                </a:lnTo>
                <a:lnTo>
                  <a:pt x="3660" y="1812"/>
                </a:lnTo>
                <a:lnTo>
                  <a:pt x="3672" y="1824"/>
                </a:lnTo>
                <a:lnTo>
                  <a:pt x="3684" y="1836"/>
                </a:lnTo>
                <a:lnTo>
                  <a:pt x="3696" y="1848"/>
                </a:lnTo>
                <a:lnTo>
                  <a:pt x="3708" y="1860"/>
                </a:lnTo>
                <a:lnTo>
                  <a:pt x="3720" y="1866"/>
                </a:lnTo>
                <a:lnTo>
                  <a:pt x="3732" y="1878"/>
                </a:lnTo>
                <a:lnTo>
                  <a:pt x="3744" y="1890"/>
                </a:lnTo>
                <a:lnTo>
                  <a:pt x="3756" y="1902"/>
                </a:lnTo>
                <a:lnTo>
                  <a:pt x="3768" y="1908"/>
                </a:lnTo>
                <a:lnTo>
                  <a:pt x="3780" y="1920"/>
                </a:lnTo>
                <a:lnTo>
                  <a:pt x="3792" y="1932"/>
                </a:lnTo>
                <a:lnTo>
                  <a:pt x="3804" y="1938"/>
                </a:lnTo>
                <a:lnTo>
                  <a:pt x="3816" y="1950"/>
                </a:lnTo>
                <a:lnTo>
                  <a:pt x="3828" y="1962"/>
                </a:lnTo>
                <a:lnTo>
                  <a:pt x="3840" y="1968"/>
                </a:lnTo>
                <a:lnTo>
                  <a:pt x="3852" y="1980"/>
                </a:lnTo>
                <a:lnTo>
                  <a:pt x="3864" y="1986"/>
                </a:lnTo>
                <a:lnTo>
                  <a:pt x="3876" y="1998"/>
                </a:lnTo>
                <a:lnTo>
                  <a:pt x="3888" y="2004"/>
                </a:lnTo>
                <a:lnTo>
                  <a:pt x="3900" y="2016"/>
                </a:lnTo>
                <a:lnTo>
                  <a:pt x="3912" y="2028"/>
                </a:lnTo>
                <a:lnTo>
                  <a:pt x="3924" y="2034"/>
                </a:lnTo>
                <a:lnTo>
                  <a:pt x="3936" y="2046"/>
                </a:lnTo>
                <a:lnTo>
                  <a:pt x="3948" y="2052"/>
                </a:lnTo>
                <a:lnTo>
                  <a:pt x="3960" y="2064"/>
                </a:lnTo>
                <a:lnTo>
                  <a:pt x="3972" y="2070"/>
                </a:lnTo>
                <a:lnTo>
                  <a:pt x="3984" y="2076"/>
                </a:lnTo>
                <a:lnTo>
                  <a:pt x="3996" y="2088"/>
                </a:lnTo>
                <a:lnTo>
                  <a:pt x="4008" y="2094"/>
                </a:lnTo>
                <a:lnTo>
                  <a:pt x="4020" y="2106"/>
                </a:lnTo>
                <a:lnTo>
                  <a:pt x="4032" y="2112"/>
                </a:lnTo>
                <a:lnTo>
                  <a:pt x="4044" y="2118"/>
                </a:lnTo>
                <a:lnTo>
                  <a:pt x="4056" y="2130"/>
                </a:lnTo>
                <a:lnTo>
                  <a:pt x="4068" y="2136"/>
                </a:lnTo>
                <a:lnTo>
                  <a:pt x="4080" y="2142"/>
                </a:lnTo>
                <a:lnTo>
                  <a:pt x="4092" y="2154"/>
                </a:lnTo>
                <a:lnTo>
                  <a:pt x="4104" y="2160"/>
                </a:lnTo>
                <a:lnTo>
                  <a:pt x="4116" y="2166"/>
                </a:lnTo>
                <a:lnTo>
                  <a:pt x="4128" y="2178"/>
                </a:lnTo>
                <a:lnTo>
                  <a:pt x="4140" y="2184"/>
                </a:lnTo>
                <a:lnTo>
                  <a:pt x="4152" y="2190"/>
                </a:lnTo>
                <a:lnTo>
                  <a:pt x="4164" y="2196"/>
                </a:lnTo>
                <a:lnTo>
                  <a:pt x="4176" y="2208"/>
                </a:lnTo>
                <a:lnTo>
                  <a:pt x="4188" y="2214"/>
                </a:lnTo>
                <a:lnTo>
                  <a:pt x="4200" y="2220"/>
                </a:lnTo>
                <a:lnTo>
                  <a:pt x="4212" y="2226"/>
                </a:lnTo>
                <a:lnTo>
                  <a:pt x="4224" y="2232"/>
                </a:lnTo>
                <a:lnTo>
                  <a:pt x="4236" y="2238"/>
                </a:lnTo>
                <a:lnTo>
                  <a:pt x="4248" y="2250"/>
                </a:lnTo>
                <a:lnTo>
                  <a:pt x="4260" y="2256"/>
                </a:lnTo>
                <a:lnTo>
                  <a:pt x="4272" y="2262"/>
                </a:lnTo>
                <a:lnTo>
                  <a:pt x="4284" y="2268"/>
                </a:lnTo>
                <a:lnTo>
                  <a:pt x="4296" y="2274"/>
                </a:lnTo>
                <a:lnTo>
                  <a:pt x="4308" y="2280"/>
                </a:lnTo>
                <a:lnTo>
                  <a:pt x="4320" y="2286"/>
                </a:lnTo>
                <a:lnTo>
                  <a:pt x="4332" y="2292"/>
                </a:lnTo>
                <a:lnTo>
                  <a:pt x="4344" y="2298"/>
                </a:lnTo>
                <a:lnTo>
                  <a:pt x="4356" y="2304"/>
                </a:lnTo>
                <a:lnTo>
                  <a:pt x="4368" y="2310"/>
                </a:lnTo>
                <a:lnTo>
                  <a:pt x="4380" y="2316"/>
                </a:lnTo>
                <a:lnTo>
                  <a:pt x="4392" y="2322"/>
                </a:lnTo>
                <a:lnTo>
                  <a:pt x="4404" y="2328"/>
                </a:lnTo>
                <a:lnTo>
                  <a:pt x="4416" y="2334"/>
                </a:lnTo>
                <a:lnTo>
                  <a:pt x="4428" y="2340"/>
                </a:lnTo>
                <a:lnTo>
                  <a:pt x="4440" y="2346"/>
                </a:lnTo>
                <a:lnTo>
                  <a:pt x="4452" y="2352"/>
                </a:lnTo>
                <a:lnTo>
                  <a:pt x="4464" y="2358"/>
                </a:lnTo>
                <a:lnTo>
                  <a:pt x="4476" y="2364"/>
                </a:lnTo>
                <a:lnTo>
                  <a:pt x="4488" y="2370"/>
                </a:lnTo>
                <a:lnTo>
                  <a:pt x="4500" y="2370"/>
                </a:lnTo>
                <a:lnTo>
                  <a:pt x="4512" y="2376"/>
                </a:lnTo>
                <a:lnTo>
                  <a:pt x="4524" y="2382"/>
                </a:lnTo>
                <a:lnTo>
                  <a:pt x="4536" y="2388"/>
                </a:lnTo>
                <a:lnTo>
                  <a:pt x="4548" y="2394"/>
                </a:lnTo>
                <a:lnTo>
                  <a:pt x="4560" y="2400"/>
                </a:lnTo>
                <a:lnTo>
                  <a:pt x="4572" y="2400"/>
                </a:lnTo>
                <a:lnTo>
                  <a:pt x="4584" y="2406"/>
                </a:lnTo>
                <a:lnTo>
                  <a:pt x="4596" y="2412"/>
                </a:lnTo>
                <a:lnTo>
                  <a:pt x="4608" y="2418"/>
                </a:lnTo>
                <a:lnTo>
                  <a:pt x="4620" y="2424"/>
                </a:lnTo>
                <a:lnTo>
                  <a:pt x="4632" y="2424"/>
                </a:lnTo>
                <a:lnTo>
                  <a:pt x="4644" y="2430"/>
                </a:lnTo>
                <a:lnTo>
                  <a:pt x="4656" y="2436"/>
                </a:lnTo>
                <a:lnTo>
                  <a:pt x="4668" y="2436"/>
                </a:lnTo>
                <a:lnTo>
                  <a:pt x="4680" y="2442"/>
                </a:lnTo>
                <a:lnTo>
                  <a:pt x="4692" y="2448"/>
                </a:lnTo>
                <a:lnTo>
                  <a:pt x="4704" y="2454"/>
                </a:lnTo>
                <a:lnTo>
                  <a:pt x="4716" y="2454"/>
                </a:lnTo>
                <a:lnTo>
                  <a:pt x="4728" y="2460"/>
                </a:lnTo>
                <a:lnTo>
                  <a:pt x="4740" y="2466"/>
                </a:lnTo>
                <a:lnTo>
                  <a:pt x="4752" y="2466"/>
                </a:lnTo>
                <a:lnTo>
                  <a:pt x="4764" y="2472"/>
                </a:lnTo>
                <a:lnTo>
                  <a:pt x="4776" y="2478"/>
                </a:lnTo>
                <a:lnTo>
                  <a:pt x="4788" y="2478"/>
                </a:lnTo>
                <a:lnTo>
                  <a:pt x="4800" y="2484"/>
                </a:lnTo>
                <a:lnTo>
                  <a:pt x="4812" y="2484"/>
                </a:lnTo>
                <a:lnTo>
                  <a:pt x="4824" y="2490"/>
                </a:lnTo>
                <a:lnTo>
                  <a:pt x="4836" y="2496"/>
                </a:lnTo>
                <a:lnTo>
                  <a:pt x="4848" y="2496"/>
                </a:lnTo>
                <a:lnTo>
                  <a:pt x="4860" y="2502"/>
                </a:lnTo>
                <a:lnTo>
                  <a:pt x="4872" y="2502"/>
                </a:lnTo>
                <a:lnTo>
                  <a:pt x="4884" y="2508"/>
                </a:lnTo>
                <a:lnTo>
                  <a:pt x="4896" y="2508"/>
                </a:lnTo>
                <a:lnTo>
                  <a:pt x="4908" y="2514"/>
                </a:lnTo>
                <a:lnTo>
                  <a:pt x="4920" y="2514"/>
                </a:lnTo>
                <a:lnTo>
                  <a:pt x="4932" y="2520"/>
                </a:lnTo>
                <a:lnTo>
                  <a:pt x="4944" y="2520"/>
                </a:lnTo>
                <a:lnTo>
                  <a:pt x="4956" y="2526"/>
                </a:lnTo>
                <a:lnTo>
                  <a:pt x="4968" y="2526"/>
                </a:lnTo>
                <a:lnTo>
                  <a:pt x="4980" y="2532"/>
                </a:lnTo>
                <a:lnTo>
                  <a:pt x="4992" y="2532"/>
                </a:lnTo>
                <a:lnTo>
                  <a:pt x="5004" y="2538"/>
                </a:lnTo>
                <a:lnTo>
                  <a:pt x="5016" y="2538"/>
                </a:lnTo>
                <a:lnTo>
                  <a:pt x="5028" y="2544"/>
                </a:lnTo>
                <a:lnTo>
                  <a:pt x="5040" y="2544"/>
                </a:lnTo>
                <a:lnTo>
                  <a:pt x="5052" y="2550"/>
                </a:lnTo>
                <a:lnTo>
                  <a:pt x="5064" y="2550"/>
                </a:lnTo>
                <a:lnTo>
                  <a:pt x="5076" y="2556"/>
                </a:lnTo>
                <a:lnTo>
                  <a:pt x="5088" y="2556"/>
                </a:lnTo>
                <a:lnTo>
                  <a:pt x="5100" y="2556"/>
                </a:lnTo>
                <a:lnTo>
                  <a:pt x="5112" y="2562"/>
                </a:lnTo>
                <a:lnTo>
                  <a:pt x="5124" y="2562"/>
                </a:lnTo>
                <a:lnTo>
                  <a:pt x="5136" y="2568"/>
                </a:lnTo>
                <a:lnTo>
                  <a:pt x="5148" y="2568"/>
                </a:lnTo>
                <a:lnTo>
                  <a:pt x="5160" y="2568"/>
                </a:lnTo>
                <a:lnTo>
                  <a:pt x="5172" y="2574"/>
                </a:lnTo>
                <a:lnTo>
                  <a:pt x="5184" y="2574"/>
                </a:lnTo>
                <a:lnTo>
                  <a:pt x="5196" y="2574"/>
                </a:lnTo>
                <a:lnTo>
                  <a:pt x="5208" y="2580"/>
                </a:lnTo>
                <a:lnTo>
                  <a:pt x="5220" y="2580"/>
                </a:lnTo>
                <a:lnTo>
                  <a:pt x="5232" y="2580"/>
                </a:lnTo>
                <a:lnTo>
                  <a:pt x="5244" y="2586"/>
                </a:lnTo>
                <a:lnTo>
                  <a:pt x="5256" y="2586"/>
                </a:lnTo>
                <a:lnTo>
                  <a:pt x="5268" y="2586"/>
                </a:lnTo>
                <a:lnTo>
                  <a:pt x="5280" y="2592"/>
                </a:lnTo>
                <a:lnTo>
                  <a:pt x="5292" y="2592"/>
                </a:lnTo>
                <a:lnTo>
                  <a:pt x="5304" y="2592"/>
                </a:lnTo>
                <a:lnTo>
                  <a:pt x="5316" y="2598"/>
                </a:lnTo>
                <a:lnTo>
                  <a:pt x="5328" y="2598"/>
                </a:lnTo>
                <a:lnTo>
                  <a:pt x="5340" y="2598"/>
                </a:lnTo>
                <a:lnTo>
                  <a:pt x="5352" y="2604"/>
                </a:lnTo>
                <a:lnTo>
                  <a:pt x="5364" y="2604"/>
                </a:lnTo>
                <a:lnTo>
                  <a:pt x="5376" y="2604"/>
                </a:lnTo>
                <a:lnTo>
                  <a:pt x="5388" y="2604"/>
                </a:lnTo>
                <a:lnTo>
                  <a:pt x="5400" y="2610"/>
                </a:lnTo>
                <a:lnTo>
                  <a:pt x="5412" y="2610"/>
                </a:lnTo>
                <a:lnTo>
                  <a:pt x="5424" y="2610"/>
                </a:lnTo>
                <a:lnTo>
                  <a:pt x="5436" y="2610"/>
                </a:lnTo>
                <a:lnTo>
                  <a:pt x="5448" y="2616"/>
                </a:lnTo>
                <a:lnTo>
                  <a:pt x="5460" y="2616"/>
                </a:lnTo>
                <a:lnTo>
                  <a:pt x="5472" y="2616"/>
                </a:lnTo>
                <a:lnTo>
                  <a:pt x="5484" y="2616"/>
                </a:lnTo>
                <a:lnTo>
                  <a:pt x="5496" y="2622"/>
                </a:lnTo>
                <a:lnTo>
                  <a:pt x="5508" y="2622"/>
                </a:lnTo>
                <a:lnTo>
                  <a:pt x="5520" y="2622"/>
                </a:lnTo>
                <a:lnTo>
                  <a:pt x="5532" y="2622"/>
                </a:lnTo>
                <a:lnTo>
                  <a:pt x="5544" y="2622"/>
                </a:lnTo>
                <a:lnTo>
                  <a:pt x="5556" y="2628"/>
                </a:lnTo>
                <a:lnTo>
                  <a:pt x="5568" y="2628"/>
                </a:lnTo>
                <a:lnTo>
                  <a:pt x="5580" y="2628"/>
                </a:lnTo>
                <a:lnTo>
                  <a:pt x="5592" y="2628"/>
                </a:lnTo>
                <a:lnTo>
                  <a:pt x="5604" y="2628"/>
                </a:lnTo>
                <a:lnTo>
                  <a:pt x="5616" y="2634"/>
                </a:lnTo>
                <a:lnTo>
                  <a:pt x="5628" y="2634"/>
                </a:lnTo>
                <a:lnTo>
                  <a:pt x="5640" y="2634"/>
                </a:lnTo>
                <a:lnTo>
                  <a:pt x="5652" y="2634"/>
                </a:lnTo>
                <a:lnTo>
                  <a:pt x="5664" y="2634"/>
                </a:lnTo>
                <a:lnTo>
                  <a:pt x="5676" y="2640"/>
                </a:lnTo>
                <a:lnTo>
                  <a:pt x="5688" y="2640"/>
                </a:lnTo>
                <a:lnTo>
                  <a:pt x="5700" y="2640"/>
                </a:lnTo>
                <a:lnTo>
                  <a:pt x="5712" y="2640"/>
                </a:lnTo>
                <a:lnTo>
                  <a:pt x="5724" y="2640"/>
                </a:lnTo>
                <a:lnTo>
                  <a:pt x="5736" y="2640"/>
                </a:lnTo>
                <a:lnTo>
                  <a:pt x="5748" y="2640"/>
                </a:lnTo>
                <a:lnTo>
                  <a:pt x="5760" y="2646"/>
                </a:lnTo>
                <a:lnTo>
                  <a:pt x="5772" y="2646"/>
                </a:lnTo>
                <a:lnTo>
                  <a:pt x="5784" y="2646"/>
                </a:lnTo>
                <a:lnTo>
                  <a:pt x="5796" y="2646"/>
                </a:lnTo>
                <a:lnTo>
                  <a:pt x="5808" y="2646"/>
                </a:lnTo>
                <a:lnTo>
                  <a:pt x="5820" y="2646"/>
                </a:lnTo>
                <a:lnTo>
                  <a:pt x="5832" y="2646"/>
                </a:lnTo>
                <a:lnTo>
                  <a:pt x="5844" y="2652"/>
                </a:lnTo>
                <a:lnTo>
                  <a:pt x="5856" y="2652"/>
                </a:lnTo>
                <a:lnTo>
                  <a:pt x="5868" y="2652"/>
                </a:lnTo>
                <a:lnTo>
                  <a:pt x="5880" y="2652"/>
                </a:lnTo>
                <a:lnTo>
                  <a:pt x="5892" y="2652"/>
                </a:lnTo>
                <a:lnTo>
                  <a:pt x="5904" y="2652"/>
                </a:lnTo>
                <a:lnTo>
                  <a:pt x="5916" y="2652"/>
                </a:lnTo>
                <a:lnTo>
                  <a:pt x="5928" y="2652"/>
                </a:lnTo>
                <a:lnTo>
                  <a:pt x="5940" y="2652"/>
                </a:lnTo>
                <a:lnTo>
                  <a:pt x="5952" y="2658"/>
                </a:lnTo>
                <a:lnTo>
                  <a:pt x="5964" y="2658"/>
                </a:lnTo>
                <a:lnTo>
                  <a:pt x="5976" y="2658"/>
                </a:lnTo>
                <a:lnTo>
                  <a:pt x="5988" y="2658"/>
                </a:lnTo>
                <a:lnTo>
                  <a:pt x="6000" y="2658"/>
                </a:lnTo>
                <a:lnTo>
                  <a:pt x="6012" y="2658"/>
                </a:lnTo>
                <a:lnTo>
                  <a:pt x="6024" y="2658"/>
                </a:lnTo>
                <a:lnTo>
                  <a:pt x="6036" y="2658"/>
                </a:lnTo>
                <a:lnTo>
                  <a:pt x="6048" y="2658"/>
                </a:lnTo>
                <a:lnTo>
                  <a:pt x="6060" y="2658"/>
                </a:lnTo>
                <a:lnTo>
                  <a:pt x="6072" y="2664"/>
                </a:lnTo>
                <a:lnTo>
                  <a:pt x="6084" y="2664"/>
                </a:lnTo>
                <a:lnTo>
                  <a:pt x="6096" y="2664"/>
                </a:lnTo>
                <a:lnTo>
                  <a:pt x="6108" y="2664"/>
                </a:lnTo>
                <a:lnTo>
                  <a:pt x="6120" y="2664"/>
                </a:lnTo>
                <a:lnTo>
                  <a:pt x="6132" y="2664"/>
                </a:lnTo>
                <a:lnTo>
                  <a:pt x="6144" y="2664"/>
                </a:lnTo>
                <a:lnTo>
                  <a:pt x="6156" y="2664"/>
                </a:lnTo>
                <a:lnTo>
                  <a:pt x="6168" y="2664"/>
                </a:lnTo>
                <a:lnTo>
                  <a:pt x="6180" y="2664"/>
                </a:lnTo>
                <a:lnTo>
                  <a:pt x="6192" y="2664"/>
                </a:lnTo>
                <a:lnTo>
                  <a:pt x="6204" y="2664"/>
                </a:lnTo>
                <a:lnTo>
                  <a:pt x="6216" y="2664"/>
                </a:lnTo>
                <a:lnTo>
                  <a:pt x="6228" y="2664"/>
                </a:lnTo>
                <a:lnTo>
                  <a:pt x="6240" y="2670"/>
                </a:lnTo>
                <a:lnTo>
                  <a:pt x="6252" y="2670"/>
                </a:lnTo>
                <a:lnTo>
                  <a:pt x="6264" y="2670"/>
                </a:lnTo>
                <a:lnTo>
                  <a:pt x="6276" y="2670"/>
                </a:lnTo>
                <a:lnTo>
                  <a:pt x="6288" y="2670"/>
                </a:lnTo>
                <a:lnTo>
                  <a:pt x="6300" y="2670"/>
                </a:lnTo>
                <a:lnTo>
                  <a:pt x="6312" y="2670"/>
                </a:lnTo>
                <a:lnTo>
                  <a:pt x="6324" y="2670"/>
                </a:lnTo>
                <a:lnTo>
                  <a:pt x="6336" y="2670"/>
                </a:lnTo>
                <a:lnTo>
                  <a:pt x="6348" y="2670"/>
                </a:lnTo>
                <a:lnTo>
                  <a:pt x="6360" y="2670"/>
                </a:lnTo>
                <a:lnTo>
                  <a:pt x="6372" y="2670"/>
                </a:lnTo>
                <a:lnTo>
                  <a:pt x="6384" y="2670"/>
                </a:lnTo>
                <a:lnTo>
                  <a:pt x="6396" y="2670"/>
                </a:lnTo>
                <a:lnTo>
                  <a:pt x="6408" y="2670"/>
                </a:lnTo>
                <a:lnTo>
                  <a:pt x="6420" y="2670"/>
                </a:lnTo>
                <a:lnTo>
                  <a:pt x="6432" y="2670"/>
                </a:lnTo>
                <a:lnTo>
                  <a:pt x="6444" y="2670"/>
                </a:lnTo>
                <a:lnTo>
                  <a:pt x="6456" y="2670"/>
                </a:lnTo>
                <a:lnTo>
                  <a:pt x="6468" y="2670"/>
                </a:lnTo>
                <a:lnTo>
                  <a:pt x="6480" y="2676"/>
                </a:lnTo>
                <a:lnTo>
                  <a:pt x="6492" y="2676"/>
                </a:lnTo>
                <a:lnTo>
                  <a:pt x="6504" y="2676"/>
                </a:lnTo>
                <a:lnTo>
                  <a:pt x="6516" y="2676"/>
                </a:lnTo>
                <a:lnTo>
                  <a:pt x="6528" y="2676"/>
                </a:lnTo>
                <a:lnTo>
                  <a:pt x="6540" y="2676"/>
                </a:lnTo>
                <a:lnTo>
                  <a:pt x="6552" y="2676"/>
                </a:lnTo>
                <a:lnTo>
                  <a:pt x="6564" y="2676"/>
                </a:lnTo>
                <a:lnTo>
                  <a:pt x="6576" y="2676"/>
                </a:lnTo>
                <a:lnTo>
                  <a:pt x="6588" y="2676"/>
                </a:lnTo>
                <a:lnTo>
                  <a:pt x="6600" y="2676"/>
                </a:lnTo>
                <a:lnTo>
                  <a:pt x="6612" y="2676"/>
                </a:lnTo>
                <a:lnTo>
                  <a:pt x="6624" y="2676"/>
                </a:lnTo>
                <a:lnTo>
                  <a:pt x="6636" y="2676"/>
                </a:lnTo>
                <a:lnTo>
                  <a:pt x="6648" y="2676"/>
                </a:lnTo>
                <a:lnTo>
                  <a:pt x="6660" y="2676"/>
                </a:lnTo>
                <a:lnTo>
                  <a:pt x="6666" y="2676"/>
                </a:lnTo>
                <a:lnTo>
                  <a:pt x="6654" y="2682"/>
                </a:lnTo>
                <a:lnTo>
                  <a:pt x="0" y="2682"/>
                </a:lnTo>
                <a:close/>
              </a:path>
            </a:pathLst>
          </a:custGeom>
          <a:solidFill>
            <a:srgbClr val="00B0F0">
              <a:alpha val="36862"/>
            </a:srgbClr>
          </a:solidFill>
          <a:ln w="28575">
            <a:solidFill>
              <a:srgbClr val="FF0000"/>
            </a:solidFill>
            <a:round/>
            <a:headEnd/>
            <a:tailEnd/>
          </a:ln>
        </p:spPr>
        <p:txBody>
          <a:bodyPr/>
          <a:lstStyle/>
          <a:p>
            <a:endParaRPr lang="en-US"/>
          </a:p>
        </p:txBody>
      </p:sp>
      <p:grpSp>
        <p:nvGrpSpPr>
          <p:cNvPr id="6" name="Group 7">
            <a:extLst>
              <a:ext uri="{FF2B5EF4-FFF2-40B4-BE49-F238E27FC236}">
                <a16:creationId xmlns:a16="http://schemas.microsoft.com/office/drawing/2014/main" id="{0DDA124D-34D4-4150-8E70-EFD38A61C92E}"/>
              </a:ext>
            </a:extLst>
          </p:cNvPr>
          <p:cNvGrpSpPr>
            <a:grpSpLocks noChangeAspect="1"/>
          </p:cNvGrpSpPr>
          <p:nvPr/>
        </p:nvGrpSpPr>
        <p:grpSpPr bwMode="auto">
          <a:xfrm>
            <a:off x="6335798" y="4469775"/>
            <a:ext cx="3719512" cy="1831975"/>
            <a:chOff x="189" y="2620"/>
            <a:chExt cx="2343" cy="1154"/>
          </a:xfrm>
          <a:solidFill>
            <a:schemeClr val="bg1">
              <a:alpha val="0"/>
            </a:schemeClr>
          </a:solidFill>
        </p:grpSpPr>
        <p:sp>
          <p:nvSpPr>
            <p:cNvPr id="166" name="AutoShape 6">
              <a:extLst>
                <a:ext uri="{FF2B5EF4-FFF2-40B4-BE49-F238E27FC236}">
                  <a16:creationId xmlns:a16="http://schemas.microsoft.com/office/drawing/2014/main" id="{567CBC9E-6409-4486-B0FE-3D4C3E86834B}"/>
                </a:ext>
              </a:extLst>
            </p:cNvPr>
            <p:cNvSpPr>
              <a:spLocks noChangeAspect="1" noChangeArrowheads="1" noTextEdit="1"/>
            </p:cNvSpPr>
            <p:nvPr/>
          </p:nvSpPr>
          <p:spPr bwMode="auto">
            <a:xfrm>
              <a:off x="189" y="2622"/>
              <a:ext cx="2343" cy="1152"/>
            </a:xfrm>
            <a:prstGeom prst="rect">
              <a:avLst/>
            </a:prstGeom>
            <a:grpFill/>
            <a:ln w="9525">
              <a:noFill/>
              <a:miter lim="800000"/>
              <a:headEnd/>
              <a:tailEnd/>
            </a:ln>
          </p:spPr>
          <p:txBody>
            <a:bodyPr/>
            <a:lstStyle/>
            <a:p>
              <a:pPr eaLnBrk="1" hangingPunct="1">
                <a:defRPr/>
              </a:pPr>
              <a:endParaRPr lang="en-CA">
                <a:latin typeface="Arial" charset="0"/>
                <a:cs typeface="Arial" charset="0"/>
              </a:endParaRPr>
            </a:p>
          </p:txBody>
        </p:sp>
        <p:sp>
          <p:nvSpPr>
            <p:cNvPr id="167" name="Rectangle 8">
              <a:extLst>
                <a:ext uri="{FF2B5EF4-FFF2-40B4-BE49-F238E27FC236}">
                  <a16:creationId xmlns:a16="http://schemas.microsoft.com/office/drawing/2014/main" id="{49C5ED5C-1558-451D-86EE-8BE957F6B19C}"/>
                </a:ext>
              </a:extLst>
            </p:cNvPr>
            <p:cNvSpPr>
              <a:spLocks noChangeArrowheads="1"/>
            </p:cNvSpPr>
            <p:nvPr/>
          </p:nvSpPr>
          <p:spPr bwMode="auto">
            <a:xfrm>
              <a:off x="191" y="2624"/>
              <a:ext cx="2339" cy="1148"/>
            </a:xfrm>
            <a:prstGeom prst="rect">
              <a:avLst/>
            </a:prstGeom>
            <a:grpFill/>
            <a:ln w="2">
              <a:solidFill>
                <a:srgbClr val="FFFFFF"/>
              </a:solidFill>
              <a:prstDash val="solid"/>
              <a:miter lim="800000"/>
              <a:headEnd/>
              <a:tailEnd/>
            </a:ln>
          </p:spPr>
          <p:txBody>
            <a:bodyPr/>
            <a:lstStyle/>
            <a:p>
              <a:pPr eaLnBrk="1" hangingPunct="1">
                <a:defRPr/>
              </a:pPr>
              <a:endParaRPr lang="en-CA">
                <a:latin typeface="Arial" charset="0"/>
                <a:cs typeface="Arial" charset="0"/>
              </a:endParaRPr>
            </a:p>
          </p:txBody>
        </p:sp>
        <p:sp>
          <p:nvSpPr>
            <p:cNvPr id="168" name="Line 9">
              <a:extLst>
                <a:ext uri="{FF2B5EF4-FFF2-40B4-BE49-F238E27FC236}">
                  <a16:creationId xmlns:a16="http://schemas.microsoft.com/office/drawing/2014/main" id="{C254D95E-19AF-4687-9995-EEC71FACF5FE}"/>
                </a:ext>
              </a:extLst>
            </p:cNvPr>
            <p:cNvSpPr>
              <a:spLocks noChangeShapeType="1"/>
            </p:cNvSpPr>
            <p:nvPr/>
          </p:nvSpPr>
          <p:spPr bwMode="auto">
            <a:xfrm>
              <a:off x="193" y="3604"/>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69" name="Line 10">
              <a:extLst>
                <a:ext uri="{FF2B5EF4-FFF2-40B4-BE49-F238E27FC236}">
                  <a16:creationId xmlns:a16="http://schemas.microsoft.com/office/drawing/2014/main" id="{C2CC3513-F0EB-4D59-850F-79DF597B4E77}"/>
                </a:ext>
              </a:extLst>
            </p:cNvPr>
            <p:cNvSpPr>
              <a:spLocks noChangeShapeType="1"/>
            </p:cNvSpPr>
            <p:nvPr/>
          </p:nvSpPr>
          <p:spPr bwMode="auto">
            <a:xfrm>
              <a:off x="193" y="3606"/>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0" name="Line 11">
              <a:extLst>
                <a:ext uri="{FF2B5EF4-FFF2-40B4-BE49-F238E27FC236}">
                  <a16:creationId xmlns:a16="http://schemas.microsoft.com/office/drawing/2014/main" id="{02BD86C4-25F7-4AAC-9A4D-2790C6BE81B9}"/>
                </a:ext>
              </a:extLst>
            </p:cNvPr>
            <p:cNvSpPr>
              <a:spLocks noChangeShapeType="1"/>
            </p:cNvSpPr>
            <p:nvPr/>
          </p:nvSpPr>
          <p:spPr bwMode="auto">
            <a:xfrm>
              <a:off x="193" y="3608"/>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1" name="Line 12">
              <a:extLst>
                <a:ext uri="{FF2B5EF4-FFF2-40B4-BE49-F238E27FC236}">
                  <a16:creationId xmlns:a16="http://schemas.microsoft.com/office/drawing/2014/main" id="{5F090D76-6ADE-4B8E-BF95-7509BCFF0148}"/>
                </a:ext>
              </a:extLst>
            </p:cNvPr>
            <p:cNvSpPr>
              <a:spLocks noChangeShapeType="1"/>
            </p:cNvSpPr>
            <p:nvPr/>
          </p:nvSpPr>
          <p:spPr bwMode="auto">
            <a:xfrm>
              <a:off x="193" y="3609"/>
              <a:ext cx="2337" cy="1"/>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2" name="Rectangle 13">
              <a:extLst>
                <a:ext uri="{FF2B5EF4-FFF2-40B4-BE49-F238E27FC236}">
                  <a16:creationId xmlns:a16="http://schemas.microsoft.com/office/drawing/2014/main" id="{E6EC7216-D79A-4B88-8164-B148ECD82401}"/>
                </a:ext>
              </a:extLst>
            </p:cNvPr>
            <p:cNvSpPr>
              <a:spLocks noChangeArrowheads="1"/>
            </p:cNvSpPr>
            <p:nvPr/>
          </p:nvSpPr>
          <p:spPr bwMode="auto">
            <a:xfrm>
              <a:off x="2496" y="3553"/>
              <a:ext cx="14" cy="39"/>
            </a:xfrm>
            <a:prstGeom prst="rect">
              <a:avLst/>
            </a:prstGeom>
            <a:grpFill/>
            <a:ln w="9525">
              <a:noFill/>
              <a:miter lim="800000"/>
              <a:headEnd/>
              <a:tailEnd/>
            </a:ln>
          </p:spPr>
          <p:txBody>
            <a:bodyPr wrap="none" lIns="0" tIns="0" rIns="0" bIns="0">
              <a:spAutoFit/>
            </a:bodyPr>
            <a:lstStyle/>
            <a:p>
              <a:pPr eaLnBrk="1" hangingPunct="1">
                <a:defRPr/>
              </a:pPr>
              <a:r>
                <a:rPr lang="en-US" sz="400" i="1">
                  <a:solidFill>
                    <a:srgbClr val="000000"/>
                  </a:solidFill>
                  <a:latin typeface="Times New Roman" pitchFamily="18" charset="0"/>
                </a:rPr>
                <a:t>x</a:t>
              </a:r>
              <a:endParaRPr lang="en-US"/>
            </a:p>
          </p:txBody>
        </p:sp>
        <p:sp>
          <p:nvSpPr>
            <p:cNvPr id="173" name="Freeform 14">
              <a:extLst>
                <a:ext uri="{FF2B5EF4-FFF2-40B4-BE49-F238E27FC236}">
                  <a16:creationId xmlns:a16="http://schemas.microsoft.com/office/drawing/2014/main" id="{1C332444-9F2A-45E7-81A8-C898631C6F2D}"/>
                </a:ext>
              </a:extLst>
            </p:cNvPr>
            <p:cNvSpPr>
              <a:spLocks/>
            </p:cNvSpPr>
            <p:nvPr/>
          </p:nvSpPr>
          <p:spPr bwMode="auto">
            <a:xfrm>
              <a:off x="2510" y="3592"/>
              <a:ext cx="17" cy="32"/>
            </a:xfrm>
            <a:custGeom>
              <a:avLst/>
              <a:gdLst/>
              <a:ahLst/>
              <a:cxnLst>
                <a:cxn ang="0">
                  <a:pos x="0" y="0"/>
                </a:cxn>
                <a:cxn ang="0">
                  <a:pos x="17" y="16"/>
                </a:cxn>
                <a:cxn ang="0">
                  <a:pos x="0" y="32"/>
                </a:cxn>
                <a:cxn ang="0">
                  <a:pos x="0" y="0"/>
                </a:cxn>
              </a:cxnLst>
              <a:rect l="0" t="0" r="r" b="b"/>
              <a:pathLst>
                <a:path w="17" h="32">
                  <a:moveTo>
                    <a:pt x="0" y="0"/>
                  </a:moveTo>
                  <a:lnTo>
                    <a:pt x="17" y="16"/>
                  </a:lnTo>
                  <a:lnTo>
                    <a:pt x="0" y="32"/>
                  </a:lnTo>
                  <a:lnTo>
                    <a:pt x="0" y="0"/>
                  </a:lnTo>
                  <a:close/>
                </a:path>
              </a:pathLst>
            </a:cu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4" name="Line 15">
              <a:extLst>
                <a:ext uri="{FF2B5EF4-FFF2-40B4-BE49-F238E27FC236}">
                  <a16:creationId xmlns:a16="http://schemas.microsoft.com/office/drawing/2014/main" id="{7A930CF4-2DC4-4021-9736-7EE7AF2AF5D2}"/>
                </a:ext>
              </a:extLst>
            </p:cNvPr>
            <p:cNvSpPr>
              <a:spLocks noChangeShapeType="1"/>
            </p:cNvSpPr>
            <p:nvPr/>
          </p:nvSpPr>
          <p:spPr bwMode="auto">
            <a:xfrm flipV="1">
              <a:off x="240"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5" name="Line 16">
              <a:extLst>
                <a:ext uri="{FF2B5EF4-FFF2-40B4-BE49-F238E27FC236}">
                  <a16:creationId xmlns:a16="http://schemas.microsoft.com/office/drawing/2014/main" id="{65E66836-644C-40F2-8526-A31D1BF988E1}"/>
                </a:ext>
              </a:extLst>
            </p:cNvPr>
            <p:cNvSpPr>
              <a:spLocks noChangeShapeType="1"/>
            </p:cNvSpPr>
            <p:nvPr/>
          </p:nvSpPr>
          <p:spPr bwMode="auto">
            <a:xfrm flipV="1">
              <a:off x="242"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6" name="Line 17">
              <a:extLst>
                <a:ext uri="{FF2B5EF4-FFF2-40B4-BE49-F238E27FC236}">
                  <a16:creationId xmlns:a16="http://schemas.microsoft.com/office/drawing/2014/main" id="{D5670E0E-BF90-42E6-8FF5-DDAB95F2092C}"/>
                </a:ext>
              </a:extLst>
            </p:cNvPr>
            <p:cNvSpPr>
              <a:spLocks noChangeShapeType="1"/>
            </p:cNvSpPr>
            <p:nvPr/>
          </p:nvSpPr>
          <p:spPr bwMode="auto">
            <a:xfrm flipV="1">
              <a:off x="244"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7" name="Line 18">
              <a:extLst>
                <a:ext uri="{FF2B5EF4-FFF2-40B4-BE49-F238E27FC236}">
                  <a16:creationId xmlns:a16="http://schemas.microsoft.com/office/drawing/2014/main" id="{2EDB81B9-D07A-4BD8-B255-6784EAE4E350}"/>
                </a:ext>
              </a:extLst>
            </p:cNvPr>
            <p:cNvSpPr>
              <a:spLocks noChangeShapeType="1"/>
            </p:cNvSpPr>
            <p:nvPr/>
          </p:nvSpPr>
          <p:spPr bwMode="auto">
            <a:xfrm flipV="1">
              <a:off x="246" y="2624"/>
              <a:ext cx="1" cy="1146"/>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78" name="Rectangle 19">
              <a:extLst>
                <a:ext uri="{FF2B5EF4-FFF2-40B4-BE49-F238E27FC236}">
                  <a16:creationId xmlns:a16="http://schemas.microsoft.com/office/drawing/2014/main" id="{5D0E5BB0-B250-46DC-9700-7153C153A4FD}"/>
                </a:ext>
              </a:extLst>
            </p:cNvPr>
            <p:cNvSpPr>
              <a:spLocks noChangeArrowheads="1"/>
            </p:cNvSpPr>
            <p:nvPr/>
          </p:nvSpPr>
          <p:spPr bwMode="auto">
            <a:xfrm>
              <a:off x="266" y="2620"/>
              <a:ext cx="14" cy="39"/>
            </a:xfrm>
            <a:prstGeom prst="rect">
              <a:avLst/>
            </a:prstGeom>
            <a:grpFill/>
            <a:ln w="9525">
              <a:noFill/>
              <a:miter lim="800000"/>
              <a:headEnd/>
              <a:tailEnd/>
            </a:ln>
          </p:spPr>
          <p:txBody>
            <a:bodyPr wrap="none" lIns="0" tIns="0" rIns="0" bIns="0">
              <a:spAutoFit/>
            </a:bodyPr>
            <a:lstStyle/>
            <a:p>
              <a:pPr eaLnBrk="1" hangingPunct="1">
                <a:defRPr/>
              </a:pPr>
              <a:r>
                <a:rPr lang="en-US" sz="400" i="1">
                  <a:solidFill>
                    <a:srgbClr val="000000"/>
                  </a:solidFill>
                  <a:latin typeface="Times New Roman" pitchFamily="18" charset="0"/>
                </a:rPr>
                <a:t>y</a:t>
              </a:r>
              <a:endParaRPr lang="en-US"/>
            </a:p>
          </p:txBody>
        </p:sp>
        <p:sp>
          <p:nvSpPr>
            <p:cNvPr id="179" name="Freeform 20">
              <a:extLst>
                <a:ext uri="{FF2B5EF4-FFF2-40B4-BE49-F238E27FC236}">
                  <a16:creationId xmlns:a16="http://schemas.microsoft.com/office/drawing/2014/main" id="{1EE36CCA-40ED-459E-889A-42F013CA0507}"/>
                </a:ext>
              </a:extLst>
            </p:cNvPr>
            <p:cNvSpPr>
              <a:spLocks/>
            </p:cNvSpPr>
            <p:nvPr/>
          </p:nvSpPr>
          <p:spPr bwMode="auto">
            <a:xfrm>
              <a:off x="227" y="2626"/>
              <a:ext cx="33" cy="15"/>
            </a:xfrm>
            <a:custGeom>
              <a:avLst/>
              <a:gdLst/>
              <a:ahLst/>
              <a:cxnLst>
                <a:cxn ang="0">
                  <a:pos x="0" y="15"/>
                </a:cxn>
                <a:cxn ang="0">
                  <a:pos x="17" y="0"/>
                </a:cxn>
                <a:cxn ang="0">
                  <a:pos x="33" y="15"/>
                </a:cxn>
                <a:cxn ang="0">
                  <a:pos x="0" y="15"/>
                </a:cxn>
              </a:cxnLst>
              <a:rect l="0" t="0" r="r" b="b"/>
              <a:pathLst>
                <a:path w="33" h="15">
                  <a:moveTo>
                    <a:pt x="0" y="15"/>
                  </a:moveTo>
                  <a:lnTo>
                    <a:pt x="17" y="0"/>
                  </a:lnTo>
                  <a:lnTo>
                    <a:pt x="33" y="15"/>
                  </a:lnTo>
                  <a:lnTo>
                    <a:pt x="0" y="15"/>
                  </a:lnTo>
                  <a:close/>
                </a:path>
              </a:pathLst>
            </a:cu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80" name="Rectangle 21">
              <a:extLst>
                <a:ext uri="{FF2B5EF4-FFF2-40B4-BE49-F238E27FC236}">
                  <a16:creationId xmlns:a16="http://schemas.microsoft.com/office/drawing/2014/main" id="{DB876829-DE81-491C-A6FC-010563FA0FA9}"/>
                </a:ext>
              </a:extLst>
            </p:cNvPr>
            <p:cNvSpPr>
              <a:spLocks noChangeArrowheads="1"/>
            </p:cNvSpPr>
            <p:nvPr/>
          </p:nvSpPr>
          <p:spPr bwMode="auto">
            <a:xfrm>
              <a:off x="191" y="2624"/>
              <a:ext cx="2339" cy="1148"/>
            </a:xfrm>
            <a:prstGeom prst="rect">
              <a:avLst/>
            </a:prstGeom>
            <a:grpFill/>
            <a:ln w="4">
              <a:solidFill>
                <a:srgbClr val="000000"/>
              </a:solidFill>
              <a:prstDash val="solid"/>
              <a:miter lim="800000"/>
              <a:headEnd/>
              <a:tailEnd/>
            </a:ln>
          </p:spPr>
          <p:txBody>
            <a:bodyPr/>
            <a:lstStyle/>
            <a:p>
              <a:pPr eaLnBrk="1" hangingPunct="1">
                <a:defRPr/>
              </a:pPr>
              <a:endParaRPr lang="en-CA">
                <a:latin typeface="Arial" charset="0"/>
                <a:cs typeface="Arial" charset="0"/>
              </a:endParaRPr>
            </a:p>
          </p:txBody>
        </p:sp>
        <p:sp>
          <p:nvSpPr>
            <p:cNvPr id="181" name="Rectangle 22">
              <a:extLst>
                <a:ext uri="{FF2B5EF4-FFF2-40B4-BE49-F238E27FC236}">
                  <a16:creationId xmlns:a16="http://schemas.microsoft.com/office/drawing/2014/main" id="{818F181D-2279-4E9C-93EE-210CC2FBA614}"/>
                </a:ext>
              </a:extLst>
            </p:cNvPr>
            <p:cNvSpPr>
              <a:spLocks noChangeArrowheads="1"/>
            </p:cNvSpPr>
            <p:nvPr/>
          </p:nvSpPr>
          <p:spPr bwMode="auto">
            <a:xfrm>
              <a:off x="251"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0</a:t>
              </a:r>
              <a:endParaRPr lang="en-US"/>
            </a:p>
          </p:txBody>
        </p:sp>
        <p:sp>
          <p:nvSpPr>
            <p:cNvPr id="182" name="Line 23">
              <a:extLst>
                <a:ext uri="{FF2B5EF4-FFF2-40B4-BE49-F238E27FC236}">
                  <a16:creationId xmlns:a16="http://schemas.microsoft.com/office/drawing/2014/main" id="{30D847C1-A437-4FD2-AEE2-28CE57AC2178}"/>
                </a:ext>
              </a:extLst>
            </p:cNvPr>
            <p:cNvSpPr>
              <a:spLocks noChangeShapeType="1"/>
            </p:cNvSpPr>
            <p:nvPr/>
          </p:nvSpPr>
          <p:spPr bwMode="auto">
            <a:xfrm>
              <a:off x="1260" y="3599"/>
              <a:ext cx="1" cy="19"/>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83" name="Rectangle 24">
              <a:extLst>
                <a:ext uri="{FF2B5EF4-FFF2-40B4-BE49-F238E27FC236}">
                  <a16:creationId xmlns:a16="http://schemas.microsoft.com/office/drawing/2014/main" id="{3C5BCB79-3AF2-4799-85D6-53E299F7078A}"/>
                </a:ext>
              </a:extLst>
            </p:cNvPr>
            <p:cNvSpPr>
              <a:spLocks noChangeArrowheads="1"/>
            </p:cNvSpPr>
            <p:nvPr/>
          </p:nvSpPr>
          <p:spPr bwMode="auto">
            <a:xfrm>
              <a:off x="1262"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2</a:t>
              </a:r>
              <a:endParaRPr lang="en-US"/>
            </a:p>
          </p:txBody>
        </p:sp>
        <p:sp>
          <p:nvSpPr>
            <p:cNvPr id="184" name="Line 25">
              <a:extLst>
                <a:ext uri="{FF2B5EF4-FFF2-40B4-BE49-F238E27FC236}">
                  <a16:creationId xmlns:a16="http://schemas.microsoft.com/office/drawing/2014/main" id="{8C1C739F-08BF-447B-998B-FD577E58FBAA}"/>
                </a:ext>
              </a:extLst>
            </p:cNvPr>
            <p:cNvSpPr>
              <a:spLocks noChangeShapeType="1"/>
            </p:cNvSpPr>
            <p:nvPr/>
          </p:nvSpPr>
          <p:spPr bwMode="auto">
            <a:xfrm>
              <a:off x="2274" y="3599"/>
              <a:ext cx="1" cy="19"/>
            </a:xfrm>
            <a:prstGeom prst="line">
              <a:avLst/>
            </a:prstGeom>
            <a:grpFill/>
            <a:ln w="2">
              <a:solidFill>
                <a:srgbClr val="000000"/>
              </a:solidFill>
              <a:prstDash val="solid"/>
              <a:round/>
              <a:headEnd/>
              <a:tailEnd/>
            </a:ln>
          </p:spPr>
          <p:txBody>
            <a:bodyPr/>
            <a:lstStyle/>
            <a:p>
              <a:pPr eaLnBrk="1" hangingPunct="1">
                <a:defRPr/>
              </a:pPr>
              <a:endParaRPr lang="en-CA">
                <a:latin typeface="Arial" charset="0"/>
                <a:cs typeface="Arial" charset="0"/>
              </a:endParaRPr>
            </a:p>
          </p:txBody>
        </p:sp>
        <p:sp>
          <p:nvSpPr>
            <p:cNvPr id="185" name="Rectangle 26">
              <a:extLst>
                <a:ext uri="{FF2B5EF4-FFF2-40B4-BE49-F238E27FC236}">
                  <a16:creationId xmlns:a16="http://schemas.microsoft.com/office/drawing/2014/main" id="{0EEE394B-55B7-41D9-B618-B97771411BF9}"/>
                </a:ext>
              </a:extLst>
            </p:cNvPr>
            <p:cNvSpPr>
              <a:spLocks noChangeArrowheads="1"/>
            </p:cNvSpPr>
            <p:nvPr/>
          </p:nvSpPr>
          <p:spPr bwMode="auto">
            <a:xfrm>
              <a:off x="2276" y="3618"/>
              <a:ext cx="19" cy="39"/>
            </a:xfrm>
            <a:prstGeom prst="rect">
              <a:avLst/>
            </a:prstGeom>
            <a:grpFill/>
            <a:ln w="9525">
              <a:noFill/>
              <a:miter lim="800000"/>
              <a:headEnd/>
              <a:tailEnd/>
            </a:ln>
          </p:spPr>
          <p:txBody>
            <a:bodyPr wrap="none" lIns="0" tIns="0" rIns="0" bIns="0">
              <a:spAutoFit/>
            </a:bodyPr>
            <a:lstStyle/>
            <a:p>
              <a:pPr eaLnBrk="1" hangingPunct="1">
                <a:defRPr/>
              </a:pPr>
              <a:r>
                <a:rPr lang="en-US" sz="400">
                  <a:solidFill>
                    <a:srgbClr val="000000"/>
                  </a:solidFill>
                  <a:latin typeface="Courier New" pitchFamily="49" charset="0"/>
                </a:rPr>
                <a:t>4</a:t>
              </a:r>
              <a:endParaRPr lang="en-US"/>
            </a:p>
          </p:txBody>
        </p:sp>
        <p:sp>
          <p:nvSpPr>
            <p:cNvPr id="186" name="Rectangle 28">
              <a:extLst>
                <a:ext uri="{FF2B5EF4-FFF2-40B4-BE49-F238E27FC236}">
                  <a16:creationId xmlns:a16="http://schemas.microsoft.com/office/drawing/2014/main" id="{F6F2910D-6BD2-43F9-9293-C4E26C49B02E}"/>
                </a:ext>
              </a:extLst>
            </p:cNvPr>
            <p:cNvSpPr>
              <a:spLocks noChangeArrowheads="1"/>
            </p:cNvSpPr>
            <p:nvPr/>
          </p:nvSpPr>
          <p:spPr bwMode="auto">
            <a:xfrm>
              <a:off x="191" y="2624"/>
              <a:ext cx="2339" cy="1148"/>
            </a:xfrm>
            <a:prstGeom prst="rect">
              <a:avLst/>
            </a:prstGeom>
            <a:grpFill/>
            <a:ln w="4">
              <a:solidFill>
                <a:srgbClr val="000000"/>
              </a:solidFill>
              <a:prstDash val="solid"/>
              <a:miter lim="800000"/>
              <a:headEnd/>
              <a:tailEnd/>
            </a:ln>
          </p:spPr>
          <p:txBody>
            <a:bodyPr/>
            <a:lstStyle/>
            <a:p>
              <a:pPr eaLnBrk="1" hangingPunct="1">
                <a:defRPr/>
              </a:pPr>
              <a:endParaRPr lang="en-CA">
                <a:latin typeface="Arial" charset="0"/>
                <a:cs typeface="Arial" charset="0"/>
              </a:endParaRPr>
            </a:p>
          </p:txBody>
        </p:sp>
      </p:grpSp>
      <p:grpSp>
        <p:nvGrpSpPr>
          <p:cNvPr id="7" name="Group 186">
            <a:extLst>
              <a:ext uri="{FF2B5EF4-FFF2-40B4-BE49-F238E27FC236}">
                <a16:creationId xmlns:a16="http://schemas.microsoft.com/office/drawing/2014/main" id="{EFC57636-B959-4F93-B0B1-4955E6E7722F}"/>
              </a:ext>
            </a:extLst>
          </p:cNvPr>
          <p:cNvGrpSpPr>
            <a:grpSpLocks/>
          </p:cNvGrpSpPr>
          <p:nvPr/>
        </p:nvGrpSpPr>
        <p:grpSpPr bwMode="auto">
          <a:xfrm flipH="1">
            <a:off x="8743950" y="3938589"/>
            <a:ext cx="762000" cy="2111375"/>
            <a:chOff x="3312987" y="4207449"/>
            <a:chExt cx="761747" cy="2111737"/>
          </a:xfrm>
        </p:grpSpPr>
        <p:cxnSp>
          <p:nvCxnSpPr>
            <p:cNvPr id="188" name="Straight Connector 187">
              <a:extLst>
                <a:ext uri="{FF2B5EF4-FFF2-40B4-BE49-F238E27FC236}">
                  <a16:creationId xmlns:a16="http://schemas.microsoft.com/office/drawing/2014/main" id="{D775EC88-F399-4643-A7FA-A5E12D87A122}"/>
                </a:ext>
              </a:extLst>
            </p:cNvPr>
            <p:cNvCxnSpPr/>
            <p:nvPr/>
          </p:nvCxnSpPr>
          <p:spPr>
            <a:xfrm rot="5400000" flipH="1" flipV="1">
              <a:off x="2764230" y="5408599"/>
              <a:ext cx="1819587" cy="158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0975" name="TextBox 188">
              <a:extLst>
                <a:ext uri="{FF2B5EF4-FFF2-40B4-BE49-F238E27FC236}">
                  <a16:creationId xmlns:a16="http://schemas.microsoft.com/office/drawing/2014/main" id="{7B37EC21-552C-472E-B265-EBED5452BCE6}"/>
                </a:ext>
              </a:extLst>
            </p:cNvPr>
            <p:cNvSpPr txBox="1">
              <a:spLocks noChangeArrowheads="1"/>
            </p:cNvSpPr>
            <p:nvPr/>
          </p:nvSpPr>
          <p:spPr bwMode="auto">
            <a:xfrm>
              <a:off x="3312987" y="4207449"/>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Mean</a:t>
              </a:r>
            </a:p>
          </p:txBody>
        </p:sp>
      </p:grpSp>
      <p:grpSp>
        <p:nvGrpSpPr>
          <p:cNvPr id="8" name="Group 189">
            <a:extLst>
              <a:ext uri="{FF2B5EF4-FFF2-40B4-BE49-F238E27FC236}">
                <a16:creationId xmlns:a16="http://schemas.microsoft.com/office/drawing/2014/main" id="{6218610C-668D-4CA4-9115-D6CFF75D9607}"/>
              </a:ext>
            </a:extLst>
          </p:cNvPr>
          <p:cNvGrpSpPr>
            <a:grpSpLocks/>
          </p:cNvGrpSpPr>
          <p:nvPr/>
        </p:nvGrpSpPr>
        <p:grpSpPr bwMode="auto">
          <a:xfrm flipH="1">
            <a:off x="8651875" y="4786314"/>
            <a:ext cx="941388" cy="1912937"/>
            <a:chOff x="818865" y="4476466"/>
            <a:chExt cx="941283" cy="1911523"/>
          </a:xfrm>
        </p:grpSpPr>
        <p:sp>
          <p:nvSpPr>
            <p:cNvPr id="40972" name="TextBox 190">
              <a:extLst>
                <a:ext uri="{FF2B5EF4-FFF2-40B4-BE49-F238E27FC236}">
                  <a16:creationId xmlns:a16="http://schemas.microsoft.com/office/drawing/2014/main" id="{7DF95C9A-E56F-42A2-A525-D1D7103EFEFB}"/>
                </a:ext>
              </a:extLst>
            </p:cNvPr>
            <p:cNvSpPr txBox="1">
              <a:spLocks noChangeArrowheads="1"/>
            </p:cNvSpPr>
            <p:nvPr/>
          </p:nvSpPr>
          <p:spPr bwMode="auto">
            <a:xfrm>
              <a:off x="818865" y="6018657"/>
              <a:ext cx="94128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Median</a:t>
              </a:r>
            </a:p>
          </p:txBody>
        </p:sp>
        <p:cxnSp>
          <p:nvCxnSpPr>
            <p:cNvPr id="192" name="Straight Connector 191">
              <a:extLst>
                <a:ext uri="{FF2B5EF4-FFF2-40B4-BE49-F238E27FC236}">
                  <a16:creationId xmlns:a16="http://schemas.microsoft.com/office/drawing/2014/main" id="{38AEF196-78E6-405F-B42E-860981CF3D33}"/>
                </a:ext>
              </a:extLst>
            </p:cNvPr>
            <p:cNvCxnSpPr/>
            <p:nvPr/>
          </p:nvCxnSpPr>
          <p:spPr>
            <a:xfrm rot="5400000" flipH="1" flipV="1">
              <a:off x="443982" y="5302149"/>
              <a:ext cx="165136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2000"/>
                                        <p:tgtEl>
                                          <p:spTgt spid="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3" presetClass="path" presetSubtype="0" accel="50000" decel="50000" fill="hold" nodeType="clickEffect">
                                  <p:stCondLst>
                                    <p:cond delay="0"/>
                                  </p:stCondLst>
                                  <p:childTnLst>
                                    <p:animMotion origin="layout" path="M 2.22222E-6 7.86491E-8 L 0.01944 7.86491E-8 " pathEditMode="relative" rAng="0" ptsTypes="AA">
                                      <p:cBhvr>
                                        <p:cTn id="44" dur="3000" fill="hold"/>
                                        <p:tgtEl>
                                          <p:spTgt spid="5"/>
                                        </p:tgtEl>
                                        <p:attrNameLst>
                                          <p:attrName>ppt_x</p:attrName>
                                          <p:attrName>ppt_y</p:attrName>
                                        </p:attrNameLst>
                                      </p:cBhvr>
                                      <p:rCtr x="972" y="0"/>
                                    </p:animMotion>
                                  </p:childTnLst>
                                </p:cTn>
                              </p:par>
                              <p:par>
                                <p:cTn id="45" presetID="63" presetClass="path" presetSubtype="0" accel="50000" decel="50000" fill="hold" nodeType="withEffect">
                                  <p:stCondLst>
                                    <p:cond delay="0"/>
                                  </p:stCondLst>
                                  <p:childTnLst>
                                    <p:animMotion origin="layout" path="M -1.38889E-6 -3.13902E-6 L 0.03333 -3.13902E-6 " pathEditMode="relative" rAng="0" ptsTypes="AA">
                                      <p:cBhvr>
                                        <p:cTn id="46" dur="3000" fill="hold"/>
                                        <p:tgtEl>
                                          <p:spTgt spid="4"/>
                                        </p:tgtEl>
                                        <p:attrNameLst>
                                          <p:attrName>ppt_x</p:attrName>
                                          <p:attrName>ppt_y</p:attrName>
                                        </p:attrNameLst>
                                      </p:cBhvr>
                                      <p:rCtr x="1667" y="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wipe(left)">
                                      <p:cBhvr>
                                        <p:cTn id="56" dur="2000"/>
                                        <p:tgtEl>
                                          <p:spTgt spid="16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20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2000"/>
                                        <p:tgtEl>
                                          <p:spTgt spid="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3" presetClass="path" presetSubtype="0" accel="50000" decel="50000" fill="hold" nodeType="clickEffect">
                                  <p:stCondLst>
                                    <p:cond delay="0"/>
                                  </p:stCondLst>
                                  <p:childTnLst>
                                    <p:animMotion origin="layout" path="M 2.77778E-6 1.48148E-6 L -0.0224 0.00162 " pathEditMode="relative" rAng="0" ptsTypes="AA">
                                      <p:cBhvr>
                                        <p:cTn id="68" dur="3000" fill="hold"/>
                                        <p:tgtEl>
                                          <p:spTgt spid="8"/>
                                        </p:tgtEl>
                                        <p:attrNameLst>
                                          <p:attrName>ppt_x</p:attrName>
                                          <p:attrName>ppt_y</p:attrName>
                                        </p:attrNameLst>
                                      </p:cBhvr>
                                      <p:rCtr x="-1128" y="69"/>
                                    </p:animMotion>
                                  </p:childTnLst>
                                </p:cTn>
                              </p:par>
                              <p:par>
                                <p:cTn id="69" presetID="63" presetClass="path" presetSubtype="0" accel="50000" decel="50000" fill="hold" nodeType="withEffect">
                                  <p:stCondLst>
                                    <p:cond delay="0"/>
                                  </p:stCondLst>
                                  <p:childTnLst>
                                    <p:animMotion origin="layout" path="M -3.05556E-6 -7.40741E-7 L -0.03524 -7.40741E-7 " pathEditMode="relative" rAng="0" ptsTypes="AA">
                                      <p:cBhvr>
                                        <p:cTn id="70" dur="3000" fill="hold"/>
                                        <p:tgtEl>
                                          <p:spTgt spid="7"/>
                                        </p:tgtEl>
                                        <p:attrNameLst>
                                          <p:attrName>ppt_x</p:attrName>
                                          <p:attrName>ppt_y</p:attrName>
                                        </p:attrNameLst>
                                      </p:cBhvr>
                                      <p:rCtr x="-17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138E-F631-47A5-B4FF-712E06639CA0}"/>
              </a:ext>
            </a:extLst>
          </p:cNvPr>
          <p:cNvSpPr>
            <a:spLocks noGrp="1"/>
          </p:cNvSpPr>
          <p:nvPr>
            <p:ph type="title"/>
          </p:nvPr>
        </p:nvSpPr>
        <p:spPr>
          <a:xfrm>
            <a:off x="1771650" y="274638"/>
            <a:ext cx="8509000" cy="442912"/>
          </a:xfrm>
        </p:spPr>
        <p:txBody>
          <a:bodyPr/>
          <a:lstStyle/>
          <a:p>
            <a:pPr>
              <a:defRPr/>
            </a:pPr>
            <a:r>
              <a:rPr lang="en-CA" sz="2200" dirty="0"/>
              <a:t>Ex: Match each scenario with a proper density curve: </a:t>
            </a:r>
          </a:p>
        </p:txBody>
      </p:sp>
      <p:sp>
        <p:nvSpPr>
          <p:cNvPr id="43011" name="Content Placeholder 2">
            <a:extLst>
              <a:ext uri="{FF2B5EF4-FFF2-40B4-BE49-F238E27FC236}">
                <a16:creationId xmlns:a16="http://schemas.microsoft.com/office/drawing/2014/main" id="{535367F4-4271-4EBC-9F72-6861315523AF}"/>
              </a:ext>
            </a:extLst>
          </p:cNvPr>
          <p:cNvSpPr>
            <a:spLocks noGrp="1"/>
          </p:cNvSpPr>
          <p:nvPr>
            <p:ph sz="quarter" idx="1"/>
          </p:nvPr>
        </p:nvSpPr>
        <p:spPr>
          <a:xfrm>
            <a:off x="1727200" y="850900"/>
            <a:ext cx="8597900" cy="2330450"/>
          </a:xfrm>
        </p:spPr>
        <p:txBody>
          <a:bodyPr/>
          <a:lstStyle/>
          <a:p>
            <a:pPr marL="0" indent="0">
              <a:buNone/>
            </a:pPr>
            <a:r>
              <a:rPr lang="en-CA" altLang="en-US" sz="2300"/>
              <a:t>A) Ages of female actresses that win the Oscars</a:t>
            </a:r>
          </a:p>
          <a:p>
            <a:pPr marL="0" indent="0">
              <a:buNone/>
            </a:pPr>
            <a:endParaRPr lang="en-CA" altLang="en-US" sz="2300"/>
          </a:p>
          <a:p>
            <a:pPr marL="0" indent="0">
              <a:buNone/>
            </a:pPr>
            <a:r>
              <a:rPr lang="en-CA" altLang="en-US" sz="2300"/>
              <a:t>B) The chances of rolling a number from 1 to 6 on a die</a:t>
            </a:r>
            <a:br>
              <a:rPr lang="en-CA" altLang="en-US" sz="2300"/>
            </a:br>
            <a:endParaRPr lang="en-CA" altLang="en-US" sz="2300"/>
          </a:p>
          <a:p>
            <a:pPr marL="0" indent="0">
              <a:buNone/>
            </a:pPr>
            <a:r>
              <a:rPr lang="en-CA" altLang="en-US" sz="2300"/>
              <a:t>C) Age that people die from pneumonia</a:t>
            </a:r>
          </a:p>
          <a:p>
            <a:pPr marL="0" indent="0">
              <a:buNone/>
            </a:pPr>
            <a:endParaRPr lang="en-CA" altLang="en-US" sz="2300"/>
          </a:p>
          <a:p>
            <a:pPr marL="0" indent="0">
              <a:buNone/>
            </a:pPr>
            <a:endParaRPr lang="en-CA" altLang="en-US" sz="2300"/>
          </a:p>
          <a:p>
            <a:pPr marL="0" indent="0">
              <a:buNone/>
            </a:pPr>
            <a:endParaRPr lang="en-CA" altLang="en-US" sz="2300"/>
          </a:p>
          <a:p>
            <a:pPr marL="0" indent="0">
              <a:buNone/>
            </a:pPr>
            <a:endParaRPr lang="en-CA" altLang="en-US" sz="2300"/>
          </a:p>
        </p:txBody>
      </p:sp>
      <p:pic>
        <p:nvPicPr>
          <p:cNvPr id="43012" name="Picture 3">
            <a:extLst>
              <a:ext uri="{FF2B5EF4-FFF2-40B4-BE49-F238E27FC236}">
                <a16:creationId xmlns:a16="http://schemas.microsoft.com/office/drawing/2014/main" id="{1D63C82F-CBC5-4DB1-BF36-58E826950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726" y="4932364"/>
            <a:ext cx="23653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a:extLst>
              <a:ext uri="{FF2B5EF4-FFF2-40B4-BE49-F238E27FC236}">
                <a16:creationId xmlns:a16="http://schemas.microsoft.com/office/drawing/2014/main" id="{C944AB35-9533-474A-AFB0-67D35E1FC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4932364"/>
            <a:ext cx="27320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a:extLst>
              <a:ext uri="{FF2B5EF4-FFF2-40B4-BE49-F238E27FC236}">
                <a16:creationId xmlns:a16="http://schemas.microsoft.com/office/drawing/2014/main" id="{9053B8C8-8287-49BE-B7A7-C809FE5AA0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7538" y="4932363"/>
            <a:ext cx="281146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9DA1-8D83-457C-A847-468FCA4255D2}"/>
              </a:ext>
            </a:extLst>
          </p:cNvPr>
          <p:cNvSpPr>
            <a:spLocks noGrp="1"/>
          </p:cNvSpPr>
          <p:nvPr>
            <p:ph type="title"/>
          </p:nvPr>
        </p:nvSpPr>
        <p:spPr>
          <a:xfrm>
            <a:off x="1727200" y="96839"/>
            <a:ext cx="7467600" cy="625475"/>
          </a:xfrm>
        </p:spPr>
        <p:txBody>
          <a:bodyPr/>
          <a:lstStyle/>
          <a:p>
            <a:pPr>
              <a:defRPr/>
            </a:pPr>
            <a:r>
              <a:rPr lang="en-CA" dirty="0" err="1"/>
              <a:t>Chebyshev’s</a:t>
            </a:r>
            <a:r>
              <a:rPr lang="en-CA" dirty="0"/>
              <a:t> Inequality:</a:t>
            </a:r>
          </a:p>
        </p:txBody>
      </p:sp>
      <p:sp>
        <p:nvSpPr>
          <p:cNvPr id="3077" name="Content Placeholder 2">
            <a:extLst>
              <a:ext uri="{FF2B5EF4-FFF2-40B4-BE49-F238E27FC236}">
                <a16:creationId xmlns:a16="http://schemas.microsoft.com/office/drawing/2014/main" id="{DF8EC63C-7962-45F2-AAEA-BE5B03DC5BA7}"/>
              </a:ext>
            </a:extLst>
          </p:cNvPr>
          <p:cNvSpPr>
            <a:spLocks noGrp="1"/>
          </p:cNvSpPr>
          <p:nvPr>
            <p:ph sz="quarter" idx="1"/>
          </p:nvPr>
        </p:nvSpPr>
        <p:spPr>
          <a:xfrm>
            <a:off x="228601" y="755648"/>
            <a:ext cx="10642600" cy="3672416"/>
          </a:xfrm>
        </p:spPr>
        <p:txBody>
          <a:bodyPr/>
          <a:lstStyle/>
          <a:p>
            <a:r>
              <a:rPr lang="en-CA" altLang="en-US" sz="2200" dirty="0"/>
              <a:t>Suppose your distribution is not normally distributed, but skewed, bimodal, tri-modal, or whatever</a:t>
            </a:r>
            <a:br>
              <a:rPr lang="en-CA" altLang="en-US" sz="2200" dirty="0"/>
            </a:br>
            <a:endParaRPr lang="en-CA" altLang="en-US" sz="2200" dirty="0"/>
          </a:p>
          <a:p>
            <a:r>
              <a:rPr lang="en-CA" altLang="en-US" sz="2200" dirty="0"/>
              <a:t>If you want to know the “minimum” percentage of data within a certain standard deviation from the mean, we would use Chebyshev’s Inequality</a:t>
            </a:r>
            <a:br>
              <a:rPr lang="en-CA" altLang="en-US" sz="2200" dirty="0"/>
            </a:br>
            <a:endParaRPr lang="en-CA" altLang="en-US" sz="2200" dirty="0"/>
          </a:p>
          <a:p>
            <a:r>
              <a:rPr lang="en-CA" altLang="en-US" sz="2200" dirty="0"/>
              <a:t>Chebyshev’s Inequality gives us the </a:t>
            </a:r>
            <a:r>
              <a:rPr lang="en-CA" altLang="en-US" sz="2200" b="1" u="sng" dirty="0">
                <a:solidFill>
                  <a:srgbClr val="FF0000"/>
                </a:solidFill>
              </a:rPr>
              <a:t>minimum</a:t>
            </a:r>
            <a:r>
              <a:rPr lang="en-CA" altLang="en-US" sz="2200" dirty="0"/>
              <a:t> percentage of observations that will be within </a:t>
            </a:r>
            <a:r>
              <a:rPr lang="en-CA" altLang="en-US" sz="2200" i="1" dirty="0"/>
              <a:t>“k”</a:t>
            </a:r>
            <a:r>
              <a:rPr lang="en-CA" altLang="en-US" sz="2200" dirty="0"/>
              <a:t> standard deviations of the mean, where “</a:t>
            </a:r>
            <a:r>
              <a:rPr lang="en-CA" altLang="en-US" sz="2200" i="1" dirty="0"/>
              <a:t>k&gt;1”</a:t>
            </a:r>
            <a:endParaRPr lang="en-CA" altLang="en-US" sz="2200" dirty="0"/>
          </a:p>
        </p:txBody>
      </p:sp>
      <p:pic>
        <p:nvPicPr>
          <p:cNvPr id="3" name="Picture 2">
            <a:extLst>
              <a:ext uri="{FF2B5EF4-FFF2-40B4-BE49-F238E27FC236}">
                <a16:creationId xmlns:a16="http://schemas.microsoft.com/office/drawing/2014/main" id="{3C8367CA-4759-4020-BF50-348CB0486EA7}"/>
              </a:ext>
            </a:extLst>
          </p:cNvPr>
          <p:cNvPicPr>
            <a:picLocks noChangeAspect="1"/>
          </p:cNvPicPr>
          <p:nvPr/>
        </p:nvPicPr>
        <p:blipFill rotWithShape="1">
          <a:blip r:embed="rId4"/>
          <a:srcRect r="4509"/>
          <a:stretch/>
        </p:blipFill>
        <p:spPr>
          <a:xfrm>
            <a:off x="1952340" y="4068048"/>
            <a:ext cx="3838861" cy="2667372"/>
          </a:xfrm>
          <a:prstGeom prst="rect">
            <a:avLst/>
          </a:prstGeom>
        </p:spPr>
      </p:pic>
      <p:graphicFrame>
        <p:nvGraphicFramePr>
          <p:cNvPr id="4" name="Object 3">
            <a:extLst>
              <a:ext uri="{FF2B5EF4-FFF2-40B4-BE49-F238E27FC236}">
                <a16:creationId xmlns:a16="http://schemas.microsoft.com/office/drawing/2014/main" id="{82E3A159-74B6-4EEC-B3F2-1670C0560713}"/>
              </a:ext>
            </a:extLst>
          </p:cNvPr>
          <p:cNvGraphicFramePr>
            <a:graphicFrameLocks noChangeAspect="1"/>
          </p:cNvGraphicFramePr>
          <p:nvPr>
            <p:extLst>
              <p:ext uri="{D42A27DB-BD31-4B8C-83A1-F6EECF244321}">
                <p14:modId xmlns:p14="http://schemas.microsoft.com/office/powerpoint/2010/main" val="1856936855"/>
              </p:ext>
            </p:extLst>
          </p:nvPr>
        </p:nvGraphicFramePr>
        <p:xfrm>
          <a:off x="6038850" y="2219325"/>
          <a:ext cx="114300" cy="177800"/>
        </p:xfrm>
        <a:graphic>
          <a:graphicData uri="http://schemas.openxmlformats.org/presentationml/2006/ole">
            <mc:AlternateContent xmlns:mc="http://schemas.openxmlformats.org/markup-compatibility/2006">
              <mc:Choice xmlns:v="urn:schemas-microsoft-com:vml" Requires="v">
                <p:oleObj name="Equation" r:id="rId5" imgW="114120" imgH="177480" progId="Equation.DSMT4">
                  <p:embed/>
                </p:oleObj>
              </mc:Choice>
              <mc:Fallback>
                <p:oleObj name="Equation" r:id="rId5" imgW="114120" imgH="177480" progId="Equation.DSMT4">
                  <p:embed/>
                  <p:pic>
                    <p:nvPicPr>
                      <p:cNvPr id="4" name="Object 3">
                        <a:extLst>
                          <a:ext uri="{FF2B5EF4-FFF2-40B4-BE49-F238E27FC236}">
                            <a16:creationId xmlns:a16="http://schemas.microsoft.com/office/drawing/2014/main" id="{82E3A159-74B6-4EEC-B3F2-1670C0560713}"/>
                          </a:ext>
                        </a:extLst>
                      </p:cNvPr>
                      <p:cNvPicPr/>
                      <p:nvPr/>
                    </p:nvPicPr>
                    <p:blipFill>
                      <a:blip r:embed="rId6"/>
                      <a:stretch>
                        <a:fillRect/>
                      </a:stretch>
                    </p:blipFill>
                    <p:spPr>
                      <a:xfrm>
                        <a:off x="6038850" y="2219325"/>
                        <a:ext cx="114300" cy="177800"/>
                      </a:xfrm>
                      <a:prstGeom prst="rect">
                        <a:avLst/>
                      </a:prstGeom>
                    </p:spPr>
                  </p:pic>
                </p:oleObj>
              </mc:Fallback>
            </mc:AlternateContent>
          </a:graphicData>
        </a:graphic>
      </p:graphicFrame>
      <p:graphicFrame>
        <p:nvGraphicFramePr>
          <p:cNvPr id="19" name="Object 2">
            <a:extLst>
              <a:ext uri="{FF2B5EF4-FFF2-40B4-BE49-F238E27FC236}">
                <a16:creationId xmlns:a16="http://schemas.microsoft.com/office/drawing/2014/main" id="{76E34CF6-23CE-4080-A9E3-9075E85CB7F3}"/>
              </a:ext>
            </a:extLst>
          </p:cNvPr>
          <p:cNvGraphicFramePr>
            <a:graphicFrameLocks noChangeAspect="1"/>
          </p:cNvGraphicFramePr>
          <p:nvPr>
            <p:extLst>
              <p:ext uri="{D42A27DB-BD31-4B8C-83A1-F6EECF244321}">
                <p14:modId xmlns:p14="http://schemas.microsoft.com/office/powerpoint/2010/main" val="1264829026"/>
              </p:ext>
            </p:extLst>
          </p:nvPr>
        </p:nvGraphicFramePr>
        <p:xfrm>
          <a:off x="4732868" y="4240742"/>
          <a:ext cx="5133975" cy="822325"/>
        </p:xfrm>
        <a:graphic>
          <a:graphicData uri="http://schemas.openxmlformats.org/presentationml/2006/ole">
            <mc:AlternateContent xmlns:mc="http://schemas.openxmlformats.org/markup-compatibility/2006">
              <mc:Choice xmlns:v="urn:schemas-microsoft-com:vml" Requires="v">
                <p:oleObj name="Equation" r:id="rId7" imgW="2692080" imgH="431640" progId="Equation.DSMT4">
                  <p:embed/>
                </p:oleObj>
              </mc:Choice>
              <mc:Fallback>
                <p:oleObj name="Equation" r:id="rId7" imgW="2692080" imgH="431640" progId="Equation.DSMT4">
                  <p:embed/>
                  <p:pic>
                    <p:nvPicPr>
                      <p:cNvPr id="19" name="Object 2">
                        <a:extLst>
                          <a:ext uri="{FF2B5EF4-FFF2-40B4-BE49-F238E27FC236}">
                            <a16:creationId xmlns:a16="http://schemas.microsoft.com/office/drawing/2014/main" id="{76E34CF6-23CE-4080-A9E3-9075E85CB7F3}"/>
                          </a:ext>
                        </a:extLst>
                      </p:cNvPr>
                      <p:cNvPicPr>
                        <a:picLocks noChangeAspect="1" noChangeArrowheads="1"/>
                      </p:cNvPicPr>
                      <p:nvPr/>
                    </p:nvPicPr>
                    <p:blipFill>
                      <a:blip r:embed="rId8"/>
                      <a:srcRect/>
                      <a:stretch>
                        <a:fillRect/>
                      </a:stretch>
                    </p:blipFill>
                    <p:spPr bwMode="auto">
                      <a:xfrm>
                        <a:off x="4732868" y="4240742"/>
                        <a:ext cx="5133975" cy="822325"/>
                      </a:xfrm>
                      <a:prstGeom prst="rect">
                        <a:avLst/>
                      </a:prstGeom>
                      <a:noFill/>
                      <a:ln>
                        <a:noFill/>
                      </a:ln>
                      <a:effectLst/>
                    </p:spPr>
                  </p:pic>
                </p:oleObj>
              </mc:Fallback>
            </mc:AlternateContent>
          </a:graphicData>
        </a:graphic>
      </p:graphicFrame>
      <p:graphicFrame>
        <p:nvGraphicFramePr>
          <p:cNvPr id="21" name="Object 2">
            <a:extLst>
              <a:ext uri="{FF2B5EF4-FFF2-40B4-BE49-F238E27FC236}">
                <a16:creationId xmlns:a16="http://schemas.microsoft.com/office/drawing/2014/main" id="{B86BDAFC-8334-487D-918B-4A4295305754}"/>
              </a:ext>
            </a:extLst>
          </p:cNvPr>
          <p:cNvGraphicFramePr>
            <a:graphicFrameLocks noChangeAspect="1"/>
          </p:cNvGraphicFramePr>
          <p:nvPr>
            <p:extLst>
              <p:ext uri="{D42A27DB-BD31-4B8C-83A1-F6EECF244321}">
                <p14:modId xmlns:p14="http://schemas.microsoft.com/office/powerpoint/2010/main" val="213954613"/>
              </p:ext>
            </p:extLst>
          </p:nvPr>
        </p:nvGraphicFramePr>
        <p:xfrm>
          <a:off x="4865688" y="5459413"/>
          <a:ext cx="4987925" cy="822325"/>
        </p:xfrm>
        <a:graphic>
          <a:graphicData uri="http://schemas.openxmlformats.org/presentationml/2006/ole">
            <mc:AlternateContent xmlns:mc="http://schemas.openxmlformats.org/markup-compatibility/2006">
              <mc:Choice xmlns:v="urn:schemas-microsoft-com:vml" Requires="v">
                <p:oleObj name="Equation" r:id="rId9" imgW="2616120" imgH="431640" progId="Equation.DSMT4">
                  <p:embed/>
                </p:oleObj>
              </mc:Choice>
              <mc:Fallback>
                <p:oleObj name="Equation" r:id="rId9" imgW="2616120" imgH="431640" progId="Equation.DSMT4">
                  <p:embed/>
                  <p:pic>
                    <p:nvPicPr>
                      <p:cNvPr id="21" name="Object 2">
                        <a:extLst>
                          <a:ext uri="{FF2B5EF4-FFF2-40B4-BE49-F238E27FC236}">
                            <a16:creationId xmlns:a16="http://schemas.microsoft.com/office/drawing/2014/main" id="{B86BDAFC-8334-487D-918B-4A4295305754}"/>
                          </a:ext>
                        </a:extLst>
                      </p:cNvPr>
                      <p:cNvPicPr>
                        <a:picLocks noChangeAspect="1" noChangeArrowheads="1"/>
                      </p:cNvPicPr>
                      <p:nvPr/>
                    </p:nvPicPr>
                    <p:blipFill>
                      <a:blip r:embed="rId10"/>
                      <a:srcRect/>
                      <a:stretch>
                        <a:fillRect/>
                      </a:stretch>
                    </p:blipFill>
                    <p:spPr bwMode="auto">
                      <a:xfrm>
                        <a:off x="4865688" y="5459413"/>
                        <a:ext cx="4987925" cy="822325"/>
                      </a:xfrm>
                      <a:prstGeom prst="rect">
                        <a:avLst/>
                      </a:prstGeom>
                      <a:solidFill>
                        <a:schemeClr val="bg1"/>
                      </a:solidFill>
                      <a:ln>
                        <a:noFill/>
                      </a:ln>
                      <a:effec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blinds(horizontal)">
                                      <p:cBhvr>
                                        <p:cTn id="7" dur="500"/>
                                        <p:tgtEl>
                                          <p:spTgt spid="30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blinds(horizontal)">
                                      <p:cBhvr>
                                        <p:cTn id="12" dur="500"/>
                                        <p:tgtEl>
                                          <p:spTgt spid="30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17" dur="500"/>
                                        <p:tgtEl>
                                          <p:spTgt spid="3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9DA1-8D83-457C-A847-468FCA4255D2}"/>
              </a:ext>
            </a:extLst>
          </p:cNvPr>
          <p:cNvSpPr>
            <a:spLocks noGrp="1"/>
          </p:cNvSpPr>
          <p:nvPr>
            <p:ph type="title"/>
          </p:nvPr>
        </p:nvSpPr>
        <p:spPr>
          <a:xfrm>
            <a:off x="550333" y="156107"/>
            <a:ext cx="7467600" cy="625475"/>
          </a:xfrm>
        </p:spPr>
        <p:txBody>
          <a:bodyPr/>
          <a:lstStyle/>
          <a:p>
            <a:pPr>
              <a:defRPr/>
            </a:pPr>
            <a:r>
              <a:rPr lang="en-CA" dirty="0" err="1"/>
              <a:t>Chebyshev’s</a:t>
            </a:r>
            <a:r>
              <a:rPr lang="en-CA" dirty="0"/>
              <a:t> Inequality:</a:t>
            </a:r>
          </a:p>
        </p:txBody>
      </p:sp>
      <p:sp>
        <p:nvSpPr>
          <p:cNvPr id="3077" name="Content Placeholder 2">
            <a:extLst>
              <a:ext uri="{FF2B5EF4-FFF2-40B4-BE49-F238E27FC236}">
                <a16:creationId xmlns:a16="http://schemas.microsoft.com/office/drawing/2014/main" id="{DF8EC63C-7962-45F2-AAEA-BE5B03DC5BA7}"/>
              </a:ext>
            </a:extLst>
          </p:cNvPr>
          <p:cNvSpPr>
            <a:spLocks noGrp="1"/>
          </p:cNvSpPr>
          <p:nvPr>
            <p:ph sz="quarter" idx="1"/>
          </p:nvPr>
        </p:nvSpPr>
        <p:spPr>
          <a:xfrm>
            <a:off x="338667" y="1644650"/>
            <a:ext cx="11150599" cy="984250"/>
          </a:xfrm>
        </p:spPr>
        <p:txBody>
          <a:bodyPr/>
          <a:lstStyle/>
          <a:p>
            <a:r>
              <a:rPr lang="en-CA" altLang="en-US" sz="2200" dirty="0"/>
              <a:t>Chebyshev’s Inequality gives us a </a:t>
            </a:r>
            <a:r>
              <a:rPr lang="en-CA" altLang="en-US" sz="2200" b="1" u="sng" dirty="0">
                <a:solidFill>
                  <a:srgbClr val="FF0000"/>
                </a:solidFill>
              </a:rPr>
              <a:t>minimum</a:t>
            </a:r>
            <a:r>
              <a:rPr lang="en-CA" altLang="en-US" sz="2200" dirty="0"/>
              <a:t> percentage of observations that will be within </a:t>
            </a:r>
            <a:r>
              <a:rPr lang="en-CA" altLang="en-US" sz="2200" i="1" dirty="0"/>
              <a:t>“k”</a:t>
            </a:r>
            <a:r>
              <a:rPr lang="en-CA" altLang="en-US" sz="2200" dirty="0"/>
              <a:t> standard deviations of the mean, where “</a:t>
            </a:r>
            <a:r>
              <a:rPr lang="en-CA" altLang="en-US" sz="2200" i="1" dirty="0"/>
              <a:t>k&gt;1”</a:t>
            </a:r>
            <a:endParaRPr lang="en-CA" altLang="en-US" sz="2200" dirty="0"/>
          </a:p>
        </p:txBody>
      </p:sp>
      <p:graphicFrame>
        <p:nvGraphicFramePr>
          <p:cNvPr id="45060" name="Object 2">
            <a:extLst>
              <a:ext uri="{FF2B5EF4-FFF2-40B4-BE49-F238E27FC236}">
                <a16:creationId xmlns:a16="http://schemas.microsoft.com/office/drawing/2014/main" id="{304B07E0-25F1-488D-9CB9-E36F352FD789}"/>
              </a:ext>
            </a:extLst>
          </p:cNvPr>
          <p:cNvGraphicFramePr>
            <a:graphicFrameLocks noChangeAspect="1"/>
          </p:cNvGraphicFramePr>
          <p:nvPr>
            <p:extLst>
              <p:ext uri="{D42A27DB-BD31-4B8C-83A1-F6EECF244321}">
                <p14:modId xmlns:p14="http://schemas.microsoft.com/office/powerpoint/2010/main" val="350089289"/>
              </p:ext>
            </p:extLst>
          </p:nvPr>
        </p:nvGraphicFramePr>
        <p:xfrm>
          <a:off x="1308100" y="676275"/>
          <a:ext cx="7924800" cy="1023938"/>
        </p:xfrm>
        <a:graphic>
          <a:graphicData uri="http://schemas.openxmlformats.org/presentationml/2006/ole">
            <mc:AlternateContent xmlns:mc="http://schemas.openxmlformats.org/markup-compatibility/2006">
              <mc:Choice xmlns:v="urn:schemas-microsoft-com:vml" Requires="v">
                <p:oleObj name="Equation" r:id="rId4" imgW="3340080" imgH="431640" progId="Equation.DSMT4">
                  <p:embed/>
                </p:oleObj>
              </mc:Choice>
              <mc:Fallback>
                <p:oleObj name="Equation" r:id="rId4" imgW="3340080" imgH="431640" progId="Equation.DSMT4">
                  <p:embed/>
                  <p:pic>
                    <p:nvPicPr>
                      <p:cNvPr id="45060" name="Object 2">
                        <a:extLst>
                          <a:ext uri="{FF2B5EF4-FFF2-40B4-BE49-F238E27FC236}">
                            <a16:creationId xmlns:a16="http://schemas.microsoft.com/office/drawing/2014/main" id="{304B07E0-25F1-488D-9CB9-E36F352FD789}"/>
                          </a:ext>
                        </a:extLst>
                      </p:cNvPr>
                      <p:cNvPicPr>
                        <a:picLocks noChangeAspect="1" noChangeArrowheads="1"/>
                      </p:cNvPicPr>
                      <p:nvPr/>
                    </p:nvPicPr>
                    <p:blipFill>
                      <a:blip r:embed="rId5"/>
                      <a:srcRect/>
                      <a:stretch>
                        <a:fillRect/>
                      </a:stretch>
                    </p:blipFill>
                    <p:spPr bwMode="auto">
                      <a:xfrm>
                        <a:off x="1308100" y="676275"/>
                        <a:ext cx="7924800"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1F9708D8-9E27-4A64-BE93-40C95ECDA95D}"/>
              </a:ext>
            </a:extLst>
          </p:cNvPr>
          <p:cNvGraphicFramePr>
            <a:graphicFrameLocks noChangeAspect="1"/>
          </p:cNvGraphicFramePr>
          <p:nvPr>
            <p:extLst>
              <p:ext uri="{D42A27DB-BD31-4B8C-83A1-F6EECF244321}">
                <p14:modId xmlns:p14="http://schemas.microsoft.com/office/powerpoint/2010/main" val="2165861967"/>
              </p:ext>
            </p:extLst>
          </p:nvPr>
        </p:nvGraphicFramePr>
        <p:xfrm>
          <a:off x="6225648" y="2676525"/>
          <a:ext cx="3144837" cy="4171950"/>
        </p:xfrm>
        <a:graphic>
          <a:graphicData uri="http://schemas.openxmlformats.org/presentationml/2006/ole">
            <mc:AlternateContent xmlns:mc="http://schemas.openxmlformats.org/markup-compatibility/2006">
              <mc:Choice xmlns:v="urn:schemas-microsoft-com:vml" Requires="v">
                <p:oleObj name="Equation" r:id="rId6" imgW="1054080" imgH="1396800" progId="Equation.DSMT4">
                  <p:embed/>
                </p:oleObj>
              </mc:Choice>
              <mc:Fallback>
                <p:oleObj name="Equation" r:id="rId6" imgW="1054080" imgH="1396800" progId="Equation.DSMT4">
                  <p:embed/>
                  <p:pic>
                    <p:nvPicPr>
                      <p:cNvPr id="3075" name="Object 3">
                        <a:extLst>
                          <a:ext uri="{FF2B5EF4-FFF2-40B4-BE49-F238E27FC236}">
                            <a16:creationId xmlns:a16="http://schemas.microsoft.com/office/drawing/2014/main" id="{1F9708D8-9E27-4A64-BE93-40C95ECDA95D}"/>
                          </a:ext>
                        </a:extLst>
                      </p:cNvPr>
                      <p:cNvPicPr>
                        <a:picLocks noChangeAspect="1" noChangeArrowheads="1"/>
                      </p:cNvPicPr>
                      <p:nvPr/>
                    </p:nvPicPr>
                    <p:blipFill>
                      <a:blip r:embed="rId7"/>
                      <a:srcRect/>
                      <a:stretch>
                        <a:fillRect/>
                      </a:stretch>
                    </p:blipFill>
                    <p:spPr bwMode="auto">
                      <a:xfrm>
                        <a:off x="6225648" y="2676525"/>
                        <a:ext cx="3144837"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TextBox 6">
            <a:extLst>
              <a:ext uri="{FF2B5EF4-FFF2-40B4-BE49-F238E27FC236}">
                <a16:creationId xmlns:a16="http://schemas.microsoft.com/office/drawing/2014/main" id="{ED354E9D-3126-45B0-8C9A-83E0AE428229}"/>
              </a:ext>
            </a:extLst>
          </p:cNvPr>
          <p:cNvSpPr txBox="1">
            <a:spLocks noChangeArrowheads="1"/>
          </p:cNvSpPr>
          <p:nvPr/>
        </p:nvSpPr>
        <p:spPr bwMode="auto">
          <a:xfrm>
            <a:off x="7011994" y="3306764"/>
            <a:ext cx="33778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dirty="0" err="1">
                <a:solidFill>
                  <a:srgbClr val="FF0000"/>
                </a:solidFill>
                <a:latin typeface="Arial" panose="020B0604020202020204" pitchFamily="34" charset="0"/>
              </a:rPr>
              <a:t>Atleast</a:t>
            </a:r>
            <a:r>
              <a:rPr lang="en-CA" altLang="en-US" sz="1800" dirty="0">
                <a:latin typeface="Arial" panose="020B0604020202020204" pitchFamily="34" charset="0"/>
              </a:rPr>
              <a:t> 17.35% of observation </a:t>
            </a:r>
          </a:p>
          <a:p>
            <a:pPr eaLnBrk="1" hangingPunct="1">
              <a:spcBef>
                <a:spcPct val="0"/>
              </a:spcBef>
              <a:buClrTx/>
              <a:buSzTx/>
              <a:buFontTx/>
              <a:buNone/>
            </a:pPr>
            <a:r>
              <a:rPr lang="en-CA" altLang="en-US" sz="1800" dirty="0">
                <a:latin typeface="Arial" panose="020B0604020202020204" pitchFamily="34" charset="0"/>
              </a:rPr>
              <a:t>will be within 1.1</a:t>
            </a:r>
            <a:r>
              <a:rPr lang="el-GR" altLang="en-US" sz="1800" i="1" dirty="0">
                <a:latin typeface="Arial" panose="020B0604020202020204" pitchFamily="34" charset="0"/>
              </a:rPr>
              <a:t>σ</a:t>
            </a:r>
            <a:r>
              <a:rPr lang="en-CA" altLang="en-US" sz="1800" i="1" dirty="0">
                <a:latin typeface="Arial" panose="020B0604020202020204" pitchFamily="34" charset="0"/>
              </a:rPr>
              <a:t> </a:t>
            </a:r>
            <a:r>
              <a:rPr lang="en-CA" altLang="en-US" sz="1800" dirty="0">
                <a:latin typeface="Arial" panose="020B0604020202020204" pitchFamily="34" charset="0"/>
              </a:rPr>
              <a:t>of the mean</a:t>
            </a:r>
            <a:endParaRPr lang="en-CA" altLang="en-US" sz="1800" i="1" dirty="0">
              <a:latin typeface="Arial" panose="020B0604020202020204" pitchFamily="34" charset="0"/>
            </a:endParaRPr>
          </a:p>
        </p:txBody>
      </p:sp>
      <p:sp>
        <p:nvSpPr>
          <p:cNvPr id="3079" name="TextBox 7">
            <a:extLst>
              <a:ext uri="{FF2B5EF4-FFF2-40B4-BE49-F238E27FC236}">
                <a16:creationId xmlns:a16="http://schemas.microsoft.com/office/drawing/2014/main" id="{A1CA6158-A80C-4EAD-B40B-794D77580C10}"/>
              </a:ext>
            </a:extLst>
          </p:cNvPr>
          <p:cNvSpPr txBox="1">
            <a:spLocks noChangeArrowheads="1"/>
          </p:cNvSpPr>
          <p:nvPr/>
        </p:nvSpPr>
        <p:spPr bwMode="auto">
          <a:xfrm>
            <a:off x="7000881" y="4060826"/>
            <a:ext cx="3144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Atleast</a:t>
            </a:r>
            <a:r>
              <a:rPr lang="en-CA" altLang="en-US" sz="1800">
                <a:latin typeface="Arial" panose="020B0604020202020204" pitchFamily="34" charset="0"/>
              </a:rPr>
              <a:t> 75% of observation </a:t>
            </a:r>
          </a:p>
          <a:p>
            <a:pPr eaLnBrk="1" hangingPunct="1">
              <a:spcBef>
                <a:spcPct val="0"/>
              </a:spcBef>
              <a:buClrTx/>
              <a:buSzTx/>
              <a:buFontTx/>
              <a:buNone/>
            </a:pPr>
            <a:r>
              <a:rPr lang="en-CA" altLang="en-US" sz="1800">
                <a:latin typeface="Arial" panose="020B0604020202020204" pitchFamily="34" charset="0"/>
              </a:rPr>
              <a:t>will be within 2</a:t>
            </a:r>
            <a:r>
              <a:rPr lang="el-GR" altLang="en-US" sz="1800" i="1">
                <a:latin typeface="Arial" panose="020B0604020202020204" pitchFamily="34" charset="0"/>
              </a:rPr>
              <a:t>σ</a:t>
            </a:r>
            <a:r>
              <a:rPr lang="en-CA" altLang="en-US" sz="1800" i="1">
                <a:latin typeface="Arial" panose="020B0604020202020204" pitchFamily="34" charset="0"/>
              </a:rPr>
              <a:t> </a:t>
            </a:r>
            <a:r>
              <a:rPr lang="en-CA" altLang="en-US" sz="1800">
                <a:latin typeface="Arial" panose="020B0604020202020204" pitchFamily="34" charset="0"/>
              </a:rPr>
              <a:t>of </a:t>
            </a:r>
            <a:r>
              <a:rPr lang="en-CA" altLang="en-US" sz="1800" i="1">
                <a:latin typeface="Arial" panose="020B0604020202020204" pitchFamily="34" charset="0"/>
              </a:rPr>
              <a:t>µ</a:t>
            </a:r>
          </a:p>
        </p:txBody>
      </p:sp>
      <p:sp>
        <p:nvSpPr>
          <p:cNvPr id="3080" name="TextBox 8">
            <a:extLst>
              <a:ext uri="{FF2B5EF4-FFF2-40B4-BE49-F238E27FC236}">
                <a16:creationId xmlns:a16="http://schemas.microsoft.com/office/drawing/2014/main" id="{CEC6149E-84E7-4007-BD45-2F0FEF65A89B}"/>
              </a:ext>
            </a:extLst>
          </p:cNvPr>
          <p:cNvSpPr txBox="1">
            <a:spLocks noChangeArrowheads="1"/>
          </p:cNvSpPr>
          <p:nvPr/>
        </p:nvSpPr>
        <p:spPr bwMode="auto">
          <a:xfrm>
            <a:off x="6989769" y="4745038"/>
            <a:ext cx="226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89% of observation </a:t>
            </a:r>
          </a:p>
          <a:p>
            <a:pPr eaLnBrk="1" hangingPunct="1">
              <a:spcBef>
                <a:spcPct val="0"/>
              </a:spcBef>
              <a:buClrTx/>
              <a:buSzTx/>
              <a:buFontTx/>
              <a:buNone/>
            </a:pPr>
            <a:r>
              <a:rPr lang="en-CA" altLang="en-US" sz="1800">
                <a:latin typeface="Arial" panose="020B0604020202020204" pitchFamily="34" charset="0"/>
              </a:rPr>
              <a:t>will be within 3</a:t>
            </a:r>
            <a:r>
              <a:rPr lang="el-GR" altLang="en-US" sz="1800" i="1">
                <a:latin typeface="Arial" panose="020B0604020202020204" pitchFamily="34" charset="0"/>
              </a:rPr>
              <a:t>σ</a:t>
            </a:r>
            <a:r>
              <a:rPr lang="en-CA" altLang="en-US" sz="1800" i="1">
                <a:latin typeface="Arial" panose="020B0604020202020204" pitchFamily="34" charset="0"/>
              </a:rPr>
              <a:t> </a:t>
            </a:r>
            <a:r>
              <a:rPr lang="en-CA" altLang="en-US" sz="1800">
                <a:latin typeface="Arial" panose="020B0604020202020204" pitchFamily="34" charset="0"/>
              </a:rPr>
              <a:t>of </a:t>
            </a:r>
            <a:r>
              <a:rPr lang="en-CA" altLang="en-US" sz="1800" i="1">
                <a:latin typeface="Arial" panose="020B0604020202020204" pitchFamily="34" charset="0"/>
              </a:rPr>
              <a:t>µ</a:t>
            </a:r>
          </a:p>
        </p:txBody>
      </p:sp>
      <p:sp>
        <p:nvSpPr>
          <p:cNvPr id="3081" name="TextBox 9">
            <a:extLst>
              <a:ext uri="{FF2B5EF4-FFF2-40B4-BE49-F238E27FC236}">
                <a16:creationId xmlns:a16="http://schemas.microsoft.com/office/drawing/2014/main" id="{51409E9F-F356-4F37-BE56-6BF0B68C9695}"/>
              </a:ext>
            </a:extLst>
          </p:cNvPr>
          <p:cNvSpPr txBox="1">
            <a:spLocks noChangeArrowheads="1"/>
          </p:cNvSpPr>
          <p:nvPr/>
        </p:nvSpPr>
        <p:spPr bwMode="auto">
          <a:xfrm>
            <a:off x="6978657" y="5443538"/>
            <a:ext cx="254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93.75% of observation </a:t>
            </a:r>
          </a:p>
          <a:p>
            <a:pPr eaLnBrk="1" hangingPunct="1">
              <a:spcBef>
                <a:spcPct val="0"/>
              </a:spcBef>
              <a:buClrTx/>
              <a:buSzTx/>
              <a:buFontTx/>
              <a:buNone/>
            </a:pPr>
            <a:r>
              <a:rPr lang="en-CA" altLang="en-US" sz="1800">
                <a:latin typeface="Arial" panose="020B0604020202020204" pitchFamily="34" charset="0"/>
              </a:rPr>
              <a:t>will be within 4</a:t>
            </a:r>
            <a:r>
              <a:rPr lang="el-GR" altLang="en-US" sz="1800" i="1">
                <a:latin typeface="Arial" panose="020B0604020202020204" pitchFamily="34" charset="0"/>
              </a:rPr>
              <a:t>σ</a:t>
            </a:r>
            <a:r>
              <a:rPr lang="en-CA" altLang="en-US" sz="1800" i="1">
                <a:latin typeface="Arial" panose="020B0604020202020204" pitchFamily="34" charset="0"/>
              </a:rPr>
              <a:t> </a:t>
            </a:r>
            <a:r>
              <a:rPr lang="en-CA" altLang="en-US" sz="1800">
                <a:latin typeface="Arial" panose="020B0604020202020204" pitchFamily="34" charset="0"/>
              </a:rPr>
              <a:t>of </a:t>
            </a:r>
            <a:r>
              <a:rPr lang="en-CA" altLang="en-US" sz="1800" i="1">
                <a:latin typeface="Arial" panose="020B0604020202020204" pitchFamily="34" charset="0"/>
              </a:rPr>
              <a:t>µ</a:t>
            </a:r>
          </a:p>
        </p:txBody>
      </p:sp>
      <p:sp>
        <p:nvSpPr>
          <p:cNvPr id="3082" name="TextBox 10">
            <a:extLst>
              <a:ext uri="{FF2B5EF4-FFF2-40B4-BE49-F238E27FC236}">
                <a16:creationId xmlns:a16="http://schemas.microsoft.com/office/drawing/2014/main" id="{377076E5-5216-4A29-A210-066F38782EC2}"/>
              </a:ext>
            </a:extLst>
          </p:cNvPr>
          <p:cNvSpPr txBox="1">
            <a:spLocks noChangeArrowheads="1"/>
          </p:cNvSpPr>
          <p:nvPr/>
        </p:nvSpPr>
        <p:spPr bwMode="auto">
          <a:xfrm>
            <a:off x="6994532" y="6115051"/>
            <a:ext cx="226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latin typeface="Arial" panose="020B0604020202020204" pitchFamily="34" charset="0"/>
              </a:rPr>
              <a:t>96%</a:t>
            </a:r>
            <a:r>
              <a:rPr lang="en-CA" altLang="en-US" sz="1800">
                <a:latin typeface="Arial" panose="020B0604020202020204" pitchFamily="34" charset="0"/>
              </a:rPr>
              <a:t> of observation </a:t>
            </a:r>
          </a:p>
          <a:p>
            <a:pPr eaLnBrk="1" hangingPunct="1">
              <a:spcBef>
                <a:spcPct val="0"/>
              </a:spcBef>
              <a:buClrTx/>
              <a:buSzTx/>
              <a:buFontTx/>
              <a:buNone/>
            </a:pPr>
            <a:r>
              <a:rPr lang="en-CA" altLang="en-US" sz="1800">
                <a:latin typeface="Arial" panose="020B0604020202020204" pitchFamily="34" charset="0"/>
              </a:rPr>
              <a:t>will be within 5</a:t>
            </a:r>
            <a:r>
              <a:rPr lang="el-GR" altLang="en-US" sz="1800" i="1">
                <a:latin typeface="Arial" panose="020B0604020202020204" pitchFamily="34" charset="0"/>
              </a:rPr>
              <a:t>σ</a:t>
            </a:r>
            <a:r>
              <a:rPr lang="en-CA" altLang="en-US" sz="1800" i="1">
                <a:latin typeface="Arial" panose="020B0604020202020204" pitchFamily="34" charset="0"/>
              </a:rPr>
              <a:t> </a:t>
            </a:r>
            <a:r>
              <a:rPr lang="en-CA" altLang="en-US" sz="1800">
                <a:latin typeface="Arial" panose="020B0604020202020204" pitchFamily="34" charset="0"/>
              </a:rPr>
              <a:t>of </a:t>
            </a:r>
            <a:r>
              <a:rPr lang="en-CA" altLang="en-US" sz="1800" i="1">
                <a:latin typeface="Arial" panose="020B0604020202020204" pitchFamily="34" charset="0"/>
              </a:rPr>
              <a:t>µ</a:t>
            </a:r>
          </a:p>
        </p:txBody>
      </p:sp>
      <p:sp>
        <p:nvSpPr>
          <p:cNvPr id="11" name="Content Placeholder 2">
            <a:extLst>
              <a:ext uri="{FF2B5EF4-FFF2-40B4-BE49-F238E27FC236}">
                <a16:creationId xmlns:a16="http://schemas.microsoft.com/office/drawing/2014/main" id="{28B0F916-980B-4384-AAC9-ADEDDC2E1394}"/>
              </a:ext>
            </a:extLst>
          </p:cNvPr>
          <p:cNvSpPr txBox="1">
            <a:spLocks/>
          </p:cNvSpPr>
          <p:nvPr/>
        </p:nvSpPr>
        <p:spPr bwMode="auto">
          <a:xfrm>
            <a:off x="440267" y="2841625"/>
            <a:ext cx="507470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dirty="0"/>
              <a:t>“k” is the number of standard dev. from the mean</a:t>
            </a:r>
          </a:p>
        </p:txBody>
      </p:sp>
      <p:sp>
        <p:nvSpPr>
          <p:cNvPr id="12" name="Content Placeholder 2">
            <a:extLst>
              <a:ext uri="{FF2B5EF4-FFF2-40B4-BE49-F238E27FC236}">
                <a16:creationId xmlns:a16="http://schemas.microsoft.com/office/drawing/2014/main" id="{B00AE5F9-0FA4-47CC-978A-061A4D5B45E3}"/>
              </a:ext>
            </a:extLst>
          </p:cNvPr>
          <p:cNvSpPr txBox="1">
            <a:spLocks/>
          </p:cNvSpPr>
          <p:nvPr/>
        </p:nvSpPr>
        <p:spPr bwMode="auto">
          <a:xfrm>
            <a:off x="1205442" y="3882498"/>
            <a:ext cx="2139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a:t>ie: k = 2</a:t>
            </a:r>
          </a:p>
        </p:txBody>
      </p:sp>
      <p:graphicFrame>
        <p:nvGraphicFramePr>
          <p:cNvPr id="13" name="Object 2">
            <a:extLst>
              <a:ext uri="{FF2B5EF4-FFF2-40B4-BE49-F238E27FC236}">
                <a16:creationId xmlns:a16="http://schemas.microsoft.com/office/drawing/2014/main" id="{BF2C0401-6D6A-4B8A-89EE-7DCA6EB2D5EE}"/>
              </a:ext>
            </a:extLst>
          </p:cNvPr>
          <p:cNvGraphicFramePr>
            <a:graphicFrameLocks noChangeAspect="1"/>
          </p:cNvGraphicFramePr>
          <p:nvPr>
            <p:extLst>
              <p:ext uri="{D42A27DB-BD31-4B8C-83A1-F6EECF244321}">
                <p14:modId xmlns:p14="http://schemas.microsoft.com/office/powerpoint/2010/main" val="3576703611"/>
              </p:ext>
            </p:extLst>
          </p:nvPr>
        </p:nvGraphicFramePr>
        <p:xfrm>
          <a:off x="1500717" y="4298423"/>
          <a:ext cx="2236788" cy="650875"/>
        </p:xfrm>
        <a:graphic>
          <a:graphicData uri="http://schemas.openxmlformats.org/presentationml/2006/ole">
            <mc:AlternateContent xmlns:mc="http://schemas.openxmlformats.org/markup-compatibility/2006">
              <mc:Choice xmlns:v="urn:schemas-microsoft-com:vml" Requires="v">
                <p:oleObj name="Equation" r:id="rId8" imgW="1485900" imgH="431800" progId="Equation.DSMT4">
                  <p:embed/>
                </p:oleObj>
              </mc:Choice>
              <mc:Fallback>
                <p:oleObj name="Equation" r:id="rId8" imgW="1485900" imgH="431800" progId="Equation.DSMT4">
                  <p:embed/>
                  <p:pic>
                    <p:nvPicPr>
                      <p:cNvPr id="13" name="Object 2">
                        <a:extLst>
                          <a:ext uri="{FF2B5EF4-FFF2-40B4-BE49-F238E27FC236}">
                            <a16:creationId xmlns:a16="http://schemas.microsoft.com/office/drawing/2014/main" id="{BF2C0401-6D6A-4B8A-89EE-7DCA6EB2D5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717" y="4298423"/>
                        <a:ext cx="22367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
            <a:extLst>
              <a:ext uri="{FF2B5EF4-FFF2-40B4-BE49-F238E27FC236}">
                <a16:creationId xmlns:a16="http://schemas.microsoft.com/office/drawing/2014/main" id="{02AC71B2-511A-4390-BD29-3873C072D010}"/>
              </a:ext>
            </a:extLst>
          </p:cNvPr>
          <p:cNvGraphicFramePr>
            <a:graphicFrameLocks noChangeAspect="1"/>
          </p:cNvGraphicFramePr>
          <p:nvPr>
            <p:extLst>
              <p:ext uri="{D42A27DB-BD31-4B8C-83A1-F6EECF244321}">
                <p14:modId xmlns:p14="http://schemas.microsoft.com/office/powerpoint/2010/main" val="3774846576"/>
              </p:ext>
            </p:extLst>
          </p:nvPr>
        </p:nvGraphicFramePr>
        <p:xfrm>
          <a:off x="2362730" y="4949298"/>
          <a:ext cx="1243012" cy="650875"/>
        </p:xfrm>
        <a:graphic>
          <a:graphicData uri="http://schemas.openxmlformats.org/presentationml/2006/ole">
            <mc:AlternateContent xmlns:mc="http://schemas.openxmlformats.org/markup-compatibility/2006">
              <mc:Choice xmlns:v="urn:schemas-microsoft-com:vml" Requires="v">
                <p:oleObj name="Equation" r:id="rId10" imgW="825500" imgH="431800" progId="Equation.DSMT4">
                  <p:embed/>
                </p:oleObj>
              </mc:Choice>
              <mc:Fallback>
                <p:oleObj name="Equation" r:id="rId10" imgW="825500" imgH="431800" progId="Equation.DSMT4">
                  <p:embed/>
                  <p:pic>
                    <p:nvPicPr>
                      <p:cNvPr id="14" name="Object 2">
                        <a:extLst>
                          <a:ext uri="{FF2B5EF4-FFF2-40B4-BE49-F238E27FC236}">
                            <a16:creationId xmlns:a16="http://schemas.microsoft.com/office/drawing/2014/main" id="{02AC71B2-511A-4390-BD29-3873C072D0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730" y="4949298"/>
                        <a:ext cx="12430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2">
            <a:extLst>
              <a:ext uri="{FF2B5EF4-FFF2-40B4-BE49-F238E27FC236}">
                <a16:creationId xmlns:a16="http://schemas.microsoft.com/office/drawing/2014/main" id="{C52BA80B-CA04-4D51-9C94-E3A44F548AF7}"/>
              </a:ext>
            </a:extLst>
          </p:cNvPr>
          <p:cNvGraphicFramePr>
            <a:graphicFrameLocks noChangeAspect="1"/>
          </p:cNvGraphicFramePr>
          <p:nvPr>
            <p:extLst>
              <p:ext uri="{D42A27DB-BD31-4B8C-83A1-F6EECF244321}">
                <p14:modId xmlns:p14="http://schemas.microsoft.com/office/powerpoint/2010/main" val="2923938697"/>
              </p:ext>
            </p:extLst>
          </p:nvPr>
        </p:nvGraphicFramePr>
        <p:xfrm>
          <a:off x="3566055" y="5077885"/>
          <a:ext cx="901700" cy="358775"/>
        </p:xfrm>
        <a:graphic>
          <a:graphicData uri="http://schemas.openxmlformats.org/presentationml/2006/ole">
            <mc:AlternateContent xmlns:mc="http://schemas.openxmlformats.org/markup-compatibility/2006">
              <mc:Choice xmlns:v="urn:schemas-microsoft-com:vml" Requires="v">
                <p:oleObj name="Equation" r:id="rId12" imgW="444114" imgH="177646" progId="Equation.DSMT4">
                  <p:embed/>
                </p:oleObj>
              </mc:Choice>
              <mc:Fallback>
                <p:oleObj name="Equation" r:id="rId12" imgW="444114" imgH="177646" progId="Equation.DSMT4">
                  <p:embed/>
                  <p:pic>
                    <p:nvPicPr>
                      <p:cNvPr id="15" name="Object 2">
                        <a:extLst>
                          <a:ext uri="{FF2B5EF4-FFF2-40B4-BE49-F238E27FC236}">
                            <a16:creationId xmlns:a16="http://schemas.microsoft.com/office/drawing/2014/main" id="{C52BA80B-CA04-4D51-9C94-E3A44F548A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6055" y="5077885"/>
                        <a:ext cx="901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1D7BE65B-03CA-424B-A2A4-2EC64C9A50BA}"/>
              </a:ext>
            </a:extLst>
          </p:cNvPr>
          <p:cNvSpPr txBox="1">
            <a:spLocks noChangeArrowheads="1"/>
          </p:cNvSpPr>
          <p:nvPr/>
        </p:nvSpPr>
        <p:spPr bwMode="auto">
          <a:xfrm>
            <a:off x="872067" y="5862638"/>
            <a:ext cx="4252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A min. of 75% of observations will be within 2 std dev. of the mean</a:t>
            </a:r>
          </a:p>
        </p:txBody>
      </p:sp>
    </p:spTree>
    <p:custDataLst>
      <p:tags r:id="rId1"/>
    </p:custDataLst>
    <p:extLst>
      <p:ext uri="{BB962C8B-B14F-4D97-AF65-F5344CB8AC3E}">
        <p14:creationId xmlns:p14="http://schemas.microsoft.com/office/powerpoint/2010/main" val="424352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blinds(horizontal)">
                                      <p:cBhvr>
                                        <p:cTn id="37" dur="500"/>
                                        <p:tgtEl>
                                          <p:spTgt spid="30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79"/>
                                        </p:tgtEl>
                                        <p:attrNameLst>
                                          <p:attrName>style.visibility</p:attrName>
                                        </p:attrNameLst>
                                      </p:cBhvr>
                                      <p:to>
                                        <p:strVal val="visible"/>
                                      </p:to>
                                    </p:set>
                                    <p:animEffect transition="in" filter="blinds(horizontal)">
                                      <p:cBhvr>
                                        <p:cTn id="47" dur="500"/>
                                        <p:tgtEl>
                                          <p:spTgt spid="30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80"/>
                                        </p:tgtEl>
                                        <p:attrNameLst>
                                          <p:attrName>style.visibility</p:attrName>
                                        </p:attrNameLst>
                                      </p:cBhvr>
                                      <p:to>
                                        <p:strVal val="visible"/>
                                      </p:to>
                                    </p:set>
                                    <p:animEffect transition="in" filter="blinds(horizontal)">
                                      <p:cBhvr>
                                        <p:cTn id="52" dur="500"/>
                                        <p:tgtEl>
                                          <p:spTgt spid="30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blinds(horizontal)">
                                      <p:cBhvr>
                                        <p:cTn id="57" dur="500"/>
                                        <p:tgtEl>
                                          <p:spTgt spid="30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blinds(horizontal)">
                                      <p:cBhvr>
                                        <p:cTn id="62"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80" grpId="0"/>
      <p:bldP spid="3081" grpId="0"/>
      <p:bldP spid="3082" grpId="0"/>
      <p:bldP spid="11" grpId="0" build="p"/>
      <p:bldP spid="12" grpId="0" build="p"/>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B9C585D0-5032-4A0E-B406-4B26260CE586}"/>
              </a:ext>
            </a:extLst>
          </p:cNvPr>
          <p:cNvSpPr>
            <a:spLocks noGrp="1"/>
          </p:cNvSpPr>
          <p:nvPr>
            <p:ph sz="quarter" idx="1"/>
          </p:nvPr>
        </p:nvSpPr>
        <p:spPr>
          <a:xfrm>
            <a:off x="220133" y="1588"/>
            <a:ext cx="11201399" cy="4259262"/>
          </a:xfrm>
        </p:spPr>
        <p:txBody>
          <a:bodyPr/>
          <a:lstStyle/>
          <a:p>
            <a:pPr marL="0" indent="0">
              <a:buNone/>
            </a:pPr>
            <a:r>
              <a:rPr lang="en-CA" altLang="en-US" sz="2200" dirty="0"/>
              <a:t>Ex: The mean score of an Insurance Commission Licensure Examination is 82, with a standard deviation of 8. What percentage of the data set lies between 58 and 106? (symmetrical)</a:t>
            </a:r>
            <a:br>
              <a:rPr lang="en-CA" altLang="en-US" sz="2200" dirty="0"/>
            </a:br>
            <a:endParaRPr lang="en-CA" altLang="en-US" sz="2200" dirty="0"/>
          </a:p>
          <a:p>
            <a:pPr marL="0" indent="0">
              <a:buNone/>
            </a:pPr>
            <a:endParaRPr lang="en-CA" altLang="en-US" sz="2200" dirty="0"/>
          </a:p>
          <a:p>
            <a:pPr marL="0" indent="0">
              <a:buNone/>
            </a:pPr>
            <a:endParaRPr lang="en-CA" altLang="en-US" sz="2200" dirty="0"/>
          </a:p>
          <a:p>
            <a:pPr marL="0" indent="0">
              <a:buNone/>
            </a:pPr>
            <a:endParaRPr lang="en-CA" altLang="en-US" sz="2200" dirty="0"/>
          </a:p>
          <a:p>
            <a:pPr marL="0" indent="0">
              <a:buNone/>
            </a:pPr>
            <a:endParaRPr lang="en-CA" altLang="en-US" sz="2200" dirty="0"/>
          </a:p>
          <a:p>
            <a:pPr marL="0" indent="0">
              <a:buNone/>
            </a:pPr>
            <a:r>
              <a:rPr lang="en-CA" altLang="en-US" sz="2200" dirty="0"/>
              <a:t>The mean age of salesladies in an ABC department store is 30, with a standard deviation of 6 . Between which two age limits must 75% of the data set lie?</a:t>
            </a:r>
          </a:p>
          <a:p>
            <a:pPr marL="0" indent="0">
              <a:buNone/>
            </a:pPr>
            <a:endParaRPr lang="en-CA" altLang="en-US" sz="2200" dirty="0"/>
          </a:p>
          <a:p>
            <a:pPr marL="0" indent="0">
              <a:buNone/>
            </a:pPr>
            <a:endParaRPr lang="en-CA" altLang="en-US" sz="2200" dirty="0"/>
          </a:p>
          <a:p>
            <a:pPr marL="0" indent="0">
              <a:buNone/>
            </a:pPr>
            <a:endParaRPr lang="en-CA" altLang="en-US" sz="2200" dirty="0"/>
          </a:p>
        </p:txBody>
      </p:sp>
      <p:sp>
        <p:nvSpPr>
          <p:cNvPr id="4" name="TextBox 3">
            <a:extLst>
              <a:ext uri="{FF2B5EF4-FFF2-40B4-BE49-F238E27FC236}">
                <a16:creationId xmlns:a16="http://schemas.microsoft.com/office/drawing/2014/main" id="{5DEF228A-4237-40A3-8EEF-EDBF1F0EC14F}"/>
              </a:ext>
            </a:extLst>
          </p:cNvPr>
          <p:cNvSpPr txBox="1">
            <a:spLocks noChangeArrowheads="1"/>
          </p:cNvSpPr>
          <p:nvPr/>
        </p:nvSpPr>
        <p:spPr bwMode="auto">
          <a:xfrm>
            <a:off x="2517254" y="925512"/>
            <a:ext cx="16494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First find “k”, for the number of std dev. in the range</a:t>
            </a:r>
          </a:p>
        </p:txBody>
      </p:sp>
      <p:graphicFrame>
        <p:nvGraphicFramePr>
          <p:cNvPr id="5" name="Object 4">
            <a:extLst>
              <a:ext uri="{FF2B5EF4-FFF2-40B4-BE49-F238E27FC236}">
                <a16:creationId xmlns:a16="http://schemas.microsoft.com/office/drawing/2014/main" id="{AF6F27C0-C41D-45FF-A512-F416BDD82C47}"/>
              </a:ext>
            </a:extLst>
          </p:cNvPr>
          <p:cNvGraphicFramePr>
            <a:graphicFrameLocks noChangeAspect="1"/>
          </p:cNvGraphicFramePr>
          <p:nvPr>
            <p:extLst>
              <p:ext uri="{D42A27DB-BD31-4B8C-83A1-F6EECF244321}">
                <p14:modId xmlns:p14="http://schemas.microsoft.com/office/powerpoint/2010/main" val="4199419731"/>
              </p:ext>
            </p:extLst>
          </p:nvPr>
        </p:nvGraphicFramePr>
        <p:xfrm>
          <a:off x="4314304" y="1355724"/>
          <a:ext cx="1873250" cy="636588"/>
        </p:xfrm>
        <a:graphic>
          <a:graphicData uri="http://schemas.openxmlformats.org/presentationml/2006/ole">
            <mc:AlternateContent xmlns:mc="http://schemas.openxmlformats.org/markup-compatibility/2006">
              <mc:Choice xmlns:v="urn:schemas-microsoft-com:vml" Requires="v">
                <p:oleObj name="Equation" r:id="rId4" imgW="1269449" imgH="431613" progId="Equation.DSMT4">
                  <p:embed/>
                </p:oleObj>
              </mc:Choice>
              <mc:Fallback>
                <p:oleObj name="Equation" r:id="rId4" imgW="1269449" imgH="431613" progId="Equation.DSMT4">
                  <p:embed/>
                  <p:pic>
                    <p:nvPicPr>
                      <p:cNvPr id="5" name="Object 4">
                        <a:extLst>
                          <a:ext uri="{FF2B5EF4-FFF2-40B4-BE49-F238E27FC236}">
                            <a16:creationId xmlns:a16="http://schemas.microsoft.com/office/drawing/2014/main" id="{AF6F27C0-C41D-45FF-A512-F416BDD82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304" y="1355724"/>
                        <a:ext cx="18732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A794175-4DB9-42A4-B276-240219FE64BD}"/>
              </a:ext>
            </a:extLst>
          </p:cNvPr>
          <p:cNvGraphicFramePr>
            <a:graphicFrameLocks noChangeAspect="1"/>
          </p:cNvGraphicFramePr>
          <p:nvPr>
            <p:extLst>
              <p:ext uri="{D42A27DB-BD31-4B8C-83A1-F6EECF244321}">
                <p14:modId xmlns:p14="http://schemas.microsoft.com/office/powerpoint/2010/main" val="1379053442"/>
              </p:ext>
            </p:extLst>
          </p:nvPr>
        </p:nvGraphicFramePr>
        <p:xfrm>
          <a:off x="4296841" y="1984374"/>
          <a:ext cx="1143000" cy="636588"/>
        </p:xfrm>
        <a:graphic>
          <a:graphicData uri="http://schemas.openxmlformats.org/presentationml/2006/ole">
            <mc:AlternateContent xmlns:mc="http://schemas.openxmlformats.org/markup-compatibility/2006">
              <mc:Choice xmlns:v="urn:schemas-microsoft-com:vml" Requires="v">
                <p:oleObj name="Equation" r:id="rId6" imgW="774364" imgH="431613" progId="Equation.DSMT4">
                  <p:embed/>
                </p:oleObj>
              </mc:Choice>
              <mc:Fallback>
                <p:oleObj name="Equation" r:id="rId6" imgW="774364" imgH="431613" progId="Equation.DSMT4">
                  <p:embed/>
                  <p:pic>
                    <p:nvPicPr>
                      <p:cNvPr id="6" name="Object 5">
                        <a:extLst>
                          <a:ext uri="{FF2B5EF4-FFF2-40B4-BE49-F238E27FC236}">
                            <a16:creationId xmlns:a16="http://schemas.microsoft.com/office/drawing/2014/main" id="{6A794175-4DB9-42A4-B276-240219FE64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6841" y="1984374"/>
                        <a:ext cx="1143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D3654AC-7693-4D0D-B0F5-DE890A24D187}"/>
              </a:ext>
            </a:extLst>
          </p:cNvPr>
          <p:cNvGraphicFramePr>
            <a:graphicFrameLocks noChangeAspect="1"/>
          </p:cNvGraphicFramePr>
          <p:nvPr>
            <p:extLst>
              <p:ext uri="{D42A27DB-BD31-4B8C-83A1-F6EECF244321}">
                <p14:modId xmlns:p14="http://schemas.microsoft.com/office/powerpoint/2010/main" val="2820763171"/>
              </p:ext>
            </p:extLst>
          </p:nvPr>
        </p:nvGraphicFramePr>
        <p:xfrm>
          <a:off x="2472804" y="2632075"/>
          <a:ext cx="3321050" cy="377825"/>
        </p:xfrm>
        <a:graphic>
          <a:graphicData uri="http://schemas.openxmlformats.org/presentationml/2006/ole">
            <mc:AlternateContent xmlns:mc="http://schemas.openxmlformats.org/markup-compatibility/2006">
              <mc:Choice xmlns:v="urn:schemas-microsoft-com:vml" Requires="v">
                <p:oleObj name="Equation" r:id="rId8" imgW="2247900" imgH="254000" progId="Equation.DSMT4">
                  <p:embed/>
                </p:oleObj>
              </mc:Choice>
              <mc:Fallback>
                <p:oleObj name="Equation" r:id="rId8" imgW="2247900" imgH="254000" progId="Equation.DSMT4">
                  <p:embed/>
                  <p:pic>
                    <p:nvPicPr>
                      <p:cNvPr id="7" name="Object 6">
                        <a:extLst>
                          <a:ext uri="{FF2B5EF4-FFF2-40B4-BE49-F238E27FC236}">
                            <a16:creationId xmlns:a16="http://schemas.microsoft.com/office/drawing/2014/main" id="{DD3654AC-7693-4D0D-B0F5-DE890A24D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2804" y="2632075"/>
                        <a:ext cx="33210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4F756C13-DC26-446D-B8B0-A32EE5453E89}"/>
              </a:ext>
            </a:extLst>
          </p:cNvPr>
          <p:cNvGraphicFramePr>
            <a:graphicFrameLocks noChangeAspect="1"/>
          </p:cNvGraphicFramePr>
          <p:nvPr>
            <p:extLst>
              <p:ext uri="{D42A27DB-BD31-4B8C-83A1-F6EECF244321}">
                <p14:modId xmlns:p14="http://schemas.microsoft.com/office/powerpoint/2010/main" val="2729867205"/>
              </p:ext>
            </p:extLst>
          </p:nvPr>
        </p:nvGraphicFramePr>
        <p:xfrm>
          <a:off x="6154216" y="844550"/>
          <a:ext cx="2006600" cy="714375"/>
        </p:xfrm>
        <a:graphic>
          <a:graphicData uri="http://schemas.openxmlformats.org/presentationml/2006/ole">
            <mc:AlternateContent xmlns:mc="http://schemas.openxmlformats.org/markup-compatibility/2006">
              <mc:Choice xmlns:v="urn:schemas-microsoft-com:vml" Requires="v">
                <p:oleObj name="Equation" r:id="rId10" imgW="1104900" imgH="393700" progId="Equation.DSMT4">
                  <p:embed/>
                </p:oleObj>
              </mc:Choice>
              <mc:Fallback>
                <p:oleObj name="Equation" r:id="rId10" imgW="1104900" imgH="393700" progId="Equation.DSMT4">
                  <p:embed/>
                  <p:pic>
                    <p:nvPicPr>
                      <p:cNvPr id="9" name="Object 8">
                        <a:extLst>
                          <a:ext uri="{FF2B5EF4-FFF2-40B4-BE49-F238E27FC236}">
                            <a16:creationId xmlns:a16="http://schemas.microsoft.com/office/drawing/2014/main" id="{4F756C13-DC26-446D-B8B0-A32EE5453E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4216" y="844550"/>
                        <a:ext cx="2006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9DDDCECC-C792-4798-847A-9EA300F2353D}"/>
              </a:ext>
            </a:extLst>
          </p:cNvPr>
          <p:cNvGraphicFramePr>
            <a:graphicFrameLocks noChangeAspect="1"/>
          </p:cNvGraphicFramePr>
          <p:nvPr>
            <p:extLst>
              <p:ext uri="{D42A27DB-BD31-4B8C-83A1-F6EECF244321}">
                <p14:modId xmlns:p14="http://schemas.microsoft.com/office/powerpoint/2010/main" val="3157514124"/>
              </p:ext>
            </p:extLst>
          </p:nvPr>
        </p:nvGraphicFramePr>
        <p:xfrm>
          <a:off x="7189267" y="1627188"/>
          <a:ext cx="923925" cy="714375"/>
        </p:xfrm>
        <a:graphic>
          <a:graphicData uri="http://schemas.openxmlformats.org/presentationml/2006/ole">
            <mc:AlternateContent xmlns:mc="http://schemas.openxmlformats.org/markup-compatibility/2006">
              <mc:Choice xmlns:v="urn:schemas-microsoft-com:vml" Requires="v">
                <p:oleObj name="Equation" r:id="rId12" imgW="507780" imgH="393529" progId="Equation.DSMT4">
                  <p:embed/>
                </p:oleObj>
              </mc:Choice>
              <mc:Fallback>
                <p:oleObj name="Equation" r:id="rId12" imgW="507780" imgH="393529" progId="Equation.DSMT4">
                  <p:embed/>
                  <p:pic>
                    <p:nvPicPr>
                      <p:cNvPr id="10" name="Object 9">
                        <a:extLst>
                          <a:ext uri="{FF2B5EF4-FFF2-40B4-BE49-F238E27FC236}">
                            <a16:creationId xmlns:a16="http://schemas.microsoft.com/office/drawing/2014/main" id="{9DDDCECC-C792-4798-847A-9EA300F235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9267" y="1627188"/>
                        <a:ext cx="923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78A4AAA-0550-4DEE-ACF0-76F0B8243F1F}"/>
              </a:ext>
            </a:extLst>
          </p:cNvPr>
          <p:cNvGraphicFramePr>
            <a:graphicFrameLocks noChangeAspect="1"/>
          </p:cNvGraphicFramePr>
          <p:nvPr>
            <p:extLst>
              <p:ext uri="{D42A27DB-BD31-4B8C-83A1-F6EECF244321}">
                <p14:modId xmlns:p14="http://schemas.microsoft.com/office/powerpoint/2010/main" val="62727003"/>
              </p:ext>
            </p:extLst>
          </p:nvPr>
        </p:nvGraphicFramePr>
        <p:xfrm>
          <a:off x="7268642" y="2328863"/>
          <a:ext cx="923925" cy="714375"/>
        </p:xfrm>
        <a:graphic>
          <a:graphicData uri="http://schemas.openxmlformats.org/presentationml/2006/ole">
            <mc:AlternateContent xmlns:mc="http://schemas.openxmlformats.org/markup-compatibility/2006">
              <mc:Choice xmlns:v="urn:schemas-microsoft-com:vml" Requires="v">
                <p:oleObj name="Equation" r:id="rId14" imgW="507780" imgH="393529" progId="Equation.DSMT4">
                  <p:embed/>
                </p:oleObj>
              </mc:Choice>
              <mc:Fallback>
                <p:oleObj name="Equation" r:id="rId14" imgW="507780" imgH="393529" progId="Equation.DSMT4">
                  <p:embed/>
                  <p:pic>
                    <p:nvPicPr>
                      <p:cNvPr id="11" name="Object 10">
                        <a:extLst>
                          <a:ext uri="{FF2B5EF4-FFF2-40B4-BE49-F238E27FC236}">
                            <a16:creationId xmlns:a16="http://schemas.microsoft.com/office/drawing/2014/main" id="{B78A4AAA-0550-4DEE-ACF0-76F0B8243F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68642" y="2328863"/>
                        <a:ext cx="923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9012D872-157E-47CB-8302-8B3E10D2FDC0}"/>
              </a:ext>
            </a:extLst>
          </p:cNvPr>
          <p:cNvGraphicFramePr>
            <a:graphicFrameLocks noChangeAspect="1"/>
          </p:cNvGraphicFramePr>
          <p:nvPr>
            <p:extLst>
              <p:ext uri="{D42A27DB-BD31-4B8C-83A1-F6EECF244321}">
                <p14:modId xmlns:p14="http://schemas.microsoft.com/office/powerpoint/2010/main" val="2339906004"/>
              </p:ext>
            </p:extLst>
          </p:nvPr>
        </p:nvGraphicFramePr>
        <p:xfrm>
          <a:off x="8290991" y="1022350"/>
          <a:ext cx="1422400" cy="396875"/>
        </p:xfrm>
        <a:graphic>
          <a:graphicData uri="http://schemas.openxmlformats.org/presentationml/2006/ole">
            <mc:AlternateContent xmlns:mc="http://schemas.openxmlformats.org/markup-compatibility/2006">
              <mc:Choice xmlns:v="urn:schemas-microsoft-com:vml" Requires="v">
                <p:oleObj name="Equation" r:id="rId16" imgW="634449" imgH="177646" progId="Equation.DSMT4">
                  <p:embed/>
                </p:oleObj>
              </mc:Choice>
              <mc:Fallback>
                <p:oleObj name="Equation" r:id="rId16" imgW="634449" imgH="177646" progId="Equation.DSMT4">
                  <p:embed/>
                  <p:pic>
                    <p:nvPicPr>
                      <p:cNvPr id="13" name="Object 12">
                        <a:extLst>
                          <a:ext uri="{FF2B5EF4-FFF2-40B4-BE49-F238E27FC236}">
                            <a16:creationId xmlns:a16="http://schemas.microsoft.com/office/drawing/2014/main" id="{9012D872-157E-47CB-8302-8B3E10D2FDC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90991" y="1022350"/>
                        <a:ext cx="142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E111DE47-6F33-40F9-92EB-322DE9CE16DF}"/>
              </a:ext>
            </a:extLst>
          </p:cNvPr>
          <p:cNvSpPr txBox="1">
            <a:spLocks noChangeArrowheads="1"/>
          </p:cNvSpPr>
          <p:nvPr/>
        </p:nvSpPr>
        <p:spPr bwMode="auto">
          <a:xfrm>
            <a:off x="8394179" y="1558924"/>
            <a:ext cx="2786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A minimum of 93.75% of observations lie between 58 to 106</a:t>
            </a:r>
          </a:p>
        </p:txBody>
      </p:sp>
      <p:sp>
        <p:nvSpPr>
          <p:cNvPr id="15" name="TextBox 14">
            <a:extLst>
              <a:ext uri="{FF2B5EF4-FFF2-40B4-BE49-F238E27FC236}">
                <a16:creationId xmlns:a16="http://schemas.microsoft.com/office/drawing/2014/main" id="{CB787F90-27D6-481E-B932-1AE521B7F543}"/>
              </a:ext>
            </a:extLst>
          </p:cNvPr>
          <p:cNvSpPr txBox="1">
            <a:spLocks noChangeArrowheads="1"/>
          </p:cNvSpPr>
          <p:nvPr/>
        </p:nvSpPr>
        <p:spPr bwMode="auto">
          <a:xfrm>
            <a:off x="621771" y="4290488"/>
            <a:ext cx="44751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First find “k” to know how many std dev. from the mean you need to get a minimum of 75% of observations</a:t>
            </a:r>
          </a:p>
        </p:txBody>
      </p:sp>
      <p:graphicFrame>
        <p:nvGraphicFramePr>
          <p:cNvPr id="16" name="Object 15">
            <a:extLst>
              <a:ext uri="{FF2B5EF4-FFF2-40B4-BE49-F238E27FC236}">
                <a16:creationId xmlns:a16="http://schemas.microsoft.com/office/drawing/2014/main" id="{4AABFF76-E80E-4036-9BE5-7593A626855C}"/>
              </a:ext>
            </a:extLst>
          </p:cNvPr>
          <p:cNvGraphicFramePr>
            <a:graphicFrameLocks noChangeAspect="1"/>
          </p:cNvGraphicFramePr>
          <p:nvPr>
            <p:extLst>
              <p:ext uri="{D42A27DB-BD31-4B8C-83A1-F6EECF244321}">
                <p14:modId xmlns:p14="http://schemas.microsoft.com/office/powerpoint/2010/main" val="3883277980"/>
              </p:ext>
            </p:extLst>
          </p:nvPr>
        </p:nvGraphicFramePr>
        <p:xfrm>
          <a:off x="748772" y="5217588"/>
          <a:ext cx="1476375" cy="714375"/>
        </p:xfrm>
        <a:graphic>
          <a:graphicData uri="http://schemas.openxmlformats.org/presentationml/2006/ole">
            <mc:AlternateContent xmlns:mc="http://schemas.openxmlformats.org/markup-compatibility/2006">
              <mc:Choice xmlns:v="urn:schemas-microsoft-com:vml" Requires="v">
                <p:oleObj name="Equation" r:id="rId18" imgW="812447" imgH="393529" progId="Equation.DSMT4">
                  <p:embed/>
                </p:oleObj>
              </mc:Choice>
              <mc:Fallback>
                <p:oleObj name="Equation" r:id="rId18" imgW="812447" imgH="393529" progId="Equation.DSMT4">
                  <p:embed/>
                  <p:pic>
                    <p:nvPicPr>
                      <p:cNvPr id="16" name="Object 15">
                        <a:extLst>
                          <a:ext uri="{FF2B5EF4-FFF2-40B4-BE49-F238E27FC236}">
                            <a16:creationId xmlns:a16="http://schemas.microsoft.com/office/drawing/2014/main" id="{4AABFF76-E80E-4036-9BE5-7593A62685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8772" y="5217588"/>
                        <a:ext cx="1476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3F94FD69-F12F-4700-9F8A-23FCE3DAE8F8}"/>
              </a:ext>
            </a:extLst>
          </p:cNvPr>
          <p:cNvGraphicFramePr>
            <a:graphicFrameLocks noChangeAspect="1"/>
          </p:cNvGraphicFramePr>
          <p:nvPr>
            <p:extLst>
              <p:ext uri="{D42A27DB-BD31-4B8C-83A1-F6EECF244321}">
                <p14:modId xmlns:p14="http://schemas.microsoft.com/office/powerpoint/2010/main" val="2327470394"/>
              </p:ext>
            </p:extLst>
          </p:nvPr>
        </p:nvGraphicFramePr>
        <p:xfrm>
          <a:off x="872597" y="5931963"/>
          <a:ext cx="1152525" cy="714375"/>
        </p:xfrm>
        <a:graphic>
          <a:graphicData uri="http://schemas.openxmlformats.org/presentationml/2006/ole">
            <mc:AlternateContent xmlns:mc="http://schemas.openxmlformats.org/markup-compatibility/2006">
              <mc:Choice xmlns:v="urn:schemas-microsoft-com:vml" Requires="v">
                <p:oleObj name="Equation" r:id="rId20" imgW="634725" imgH="393529" progId="Equation.DSMT4">
                  <p:embed/>
                </p:oleObj>
              </mc:Choice>
              <mc:Fallback>
                <p:oleObj name="Equation" r:id="rId20" imgW="634725" imgH="393529" progId="Equation.DSMT4">
                  <p:embed/>
                  <p:pic>
                    <p:nvPicPr>
                      <p:cNvPr id="18" name="Object 17">
                        <a:extLst>
                          <a:ext uri="{FF2B5EF4-FFF2-40B4-BE49-F238E27FC236}">
                            <a16:creationId xmlns:a16="http://schemas.microsoft.com/office/drawing/2014/main" id="{3F94FD69-F12F-4700-9F8A-23FCE3DAE8F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72597" y="5931963"/>
                        <a:ext cx="1152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26A4A054-E794-41C6-BEC0-08B217999A0A}"/>
              </a:ext>
            </a:extLst>
          </p:cNvPr>
          <p:cNvGraphicFramePr>
            <a:graphicFrameLocks noChangeAspect="1"/>
          </p:cNvGraphicFramePr>
          <p:nvPr>
            <p:extLst>
              <p:ext uri="{D42A27DB-BD31-4B8C-83A1-F6EECF244321}">
                <p14:modId xmlns:p14="http://schemas.microsoft.com/office/powerpoint/2010/main" val="1478058970"/>
              </p:ext>
            </p:extLst>
          </p:nvPr>
        </p:nvGraphicFramePr>
        <p:xfrm>
          <a:off x="2693459" y="5241401"/>
          <a:ext cx="1128713" cy="714375"/>
        </p:xfrm>
        <a:graphic>
          <a:graphicData uri="http://schemas.openxmlformats.org/presentationml/2006/ole">
            <mc:AlternateContent xmlns:mc="http://schemas.openxmlformats.org/markup-compatibility/2006">
              <mc:Choice xmlns:v="urn:schemas-microsoft-com:vml" Requires="v">
                <p:oleObj name="Equation" r:id="rId22" imgW="622030" imgH="393529" progId="Equation.DSMT4">
                  <p:embed/>
                </p:oleObj>
              </mc:Choice>
              <mc:Fallback>
                <p:oleObj name="Equation" r:id="rId22" imgW="622030" imgH="393529" progId="Equation.DSMT4">
                  <p:embed/>
                  <p:pic>
                    <p:nvPicPr>
                      <p:cNvPr id="19" name="Object 18">
                        <a:extLst>
                          <a:ext uri="{FF2B5EF4-FFF2-40B4-BE49-F238E27FC236}">
                            <a16:creationId xmlns:a16="http://schemas.microsoft.com/office/drawing/2014/main" id="{26A4A054-E794-41C6-BEC0-08B217999A0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3459" y="5241401"/>
                        <a:ext cx="11287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a:extLst>
              <a:ext uri="{FF2B5EF4-FFF2-40B4-BE49-F238E27FC236}">
                <a16:creationId xmlns:a16="http://schemas.microsoft.com/office/drawing/2014/main" id="{681BB403-9C93-480D-A3A2-CB058C88B88D}"/>
              </a:ext>
            </a:extLst>
          </p:cNvPr>
          <p:cNvGraphicFramePr>
            <a:graphicFrameLocks noChangeAspect="1"/>
          </p:cNvGraphicFramePr>
          <p:nvPr>
            <p:extLst>
              <p:ext uri="{D42A27DB-BD31-4B8C-83A1-F6EECF244321}">
                <p14:modId xmlns:p14="http://schemas.microsoft.com/office/powerpoint/2010/main" val="2112758100"/>
              </p:ext>
            </p:extLst>
          </p:nvPr>
        </p:nvGraphicFramePr>
        <p:xfrm>
          <a:off x="3083983" y="5955776"/>
          <a:ext cx="738188" cy="369887"/>
        </p:xfrm>
        <a:graphic>
          <a:graphicData uri="http://schemas.openxmlformats.org/presentationml/2006/ole">
            <mc:AlternateContent xmlns:mc="http://schemas.openxmlformats.org/markup-compatibility/2006">
              <mc:Choice xmlns:v="urn:schemas-microsoft-com:vml" Requires="v">
                <p:oleObj name="Equation" r:id="rId24" imgW="406048" imgH="203024" progId="Equation.DSMT4">
                  <p:embed/>
                </p:oleObj>
              </mc:Choice>
              <mc:Fallback>
                <p:oleObj name="Equation" r:id="rId24" imgW="406048" imgH="203024" progId="Equation.DSMT4">
                  <p:embed/>
                  <p:pic>
                    <p:nvPicPr>
                      <p:cNvPr id="20" name="Object 19">
                        <a:extLst>
                          <a:ext uri="{FF2B5EF4-FFF2-40B4-BE49-F238E27FC236}">
                            <a16:creationId xmlns:a16="http://schemas.microsoft.com/office/drawing/2014/main" id="{681BB403-9C93-480D-A3A2-CB058C88B88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83983" y="5955776"/>
                        <a:ext cx="738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963A6B80-A0F7-4EBF-BC37-C84C38CC1D1D}"/>
              </a:ext>
            </a:extLst>
          </p:cNvPr>
          <p:cNvGraphicFramePr>
            <a:graphicFrameLocks noChangeAspect="1"/>
          </p:cNvGraphicFramePr>
          <p:nvPr>
            <p:extLst>
              <p:ext uri="{D42A27DB-BD31-4B8C-83A1-F6EECF244321}">
                <p14:modId xmlns:p14="http://schemas.microsoft.com/office/powerpoint/2010/main" val="598250444"/>
              </p:ext>
            </p:extLst>
          </p:nvPr>
        </p:nvGraphicFramePr>
        <p:xfrm>
          <a:off x="2145771" y="6436787"/>
          <a:ext cx="1568450" cy="323850"/>
        </p:xfrm>
        <a:graphic>
          <a:graphicData uri="http://schemas.openxmlformats.org/presentationml/2006/ole">
            <mc:AlternateContent xmlns:mc="http://schemas.openxmlformats.org/markup-compatibility/2006">
              <mc:Choice xmlns:v="urn:schemas-microsoft-com:vml" Requires="v">
                <p:oleObj name="Equation" r:id="rId26" imgW="863225" imgH="177723" progId="Equation.DSMT4">
                  <p:embed/>
                </p:oleObj>
              </mc:Choice>
              <mc:Fallback>
                <p:oleObj name="Equation" r:id="rId26" imgW="863225" imgH="177723" progId="Equation.DSMT4">
                  <p:embed/>
                  <p:pic>
                    <p:nvPicPr>
                      <p:cNvPr id="21" name="Object 20">
                        <a:extLst>
                          <a:ext uri="{FF2B5EF4-FFF2-40B4-BE49-F238E27FC236}">
                            <a16:creationId xmlns:a16="http://schemas.microsoft.com/office/drawing/2014/main" id="{963A6B80-A0F7-4EBF-BC37-C84C38CC1D1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45771" y="6436787"/>
                        <a:ext cx="1568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303E88C0-7866-40B5-8283-5D1838BE6F11}"/>
              </a:ext>
            </a:extLst>
          </p:cNvPr>
          <p:cNvSpPr txBox="1">
            <a:spLocks noChangeArrowheads="1"/>
          </p:cNvSpPr>
          <p:nvPr/>
        </p:nvSpPr>
        <p:spPr bwMode="auto">
          <a:xfrm>
            <a:off x="4779433" y="3917425"/>
            <a:ext cx="450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Add/Subtr 2 std dev. from the mean</a:t>
            </a:r>
          </a:p>
        </p:txBody>
      </p:sp>
      <p:graphicFrame>
        <p:nvGraphicFramePr>
          <p:cNvPr id="23" name="Object 22">
            <a:extLst>
              <a:ext uri="{FF2B5EF4-FFF2-40B4-BE49-F238E27FC236}">
                <a16:creationId xmlns:a16="http://schemas.microsoft.com/office/drawing/2014/main" id="{04D99B28-3347-495D-8E8A-DDA6CB267606}"/>
              </a:ext>
            </a:extLst>
          </p:cNvPr>
          <p:cNvGraphicFramePr>
            <a:graphicFrameLocks noChangeAspect="1"/>
          </p:cNvGraphicFramePr>
          <p:nvPr>
            <p:extLst>
              <p:ext uri="{D42A27DB-BD31-4B8C-83A1-F6EECF244321}">
                <p14:modId xmlns:p14="http://schemas.microsoft.com/office/powerpoint/2010/main" val="3710700105"/>
              </p:ext>
            </p:extLst>
          </p:nvPr>
        </p:nvGraphicFramePr>
        <p:xfrm>
          <a:off x="5123922" y="4293663"/>
          <a:ext cx="2320925" cy="341313"/>
        </p:xfrm>
        <a:graphic>
          <a:graphicData uri="http://schemas.openxmlformats.org/presentationml/2006/ole">
            <mc:AlternateContent xmlns:mc="http://schemas.openxmlformats.org/markup-compatibility/2006">
              <mc:Choice xmlns:v="urn:schemas-microsoft-com:vml" Requires="v">
                <p:oleObj name="Equation" r:id="rId28" imgW="1384300" imgH="203200" progId="Equation.DSMT4">
                  <p:embed/>
                </p:oleObj>
              </mc:Choice>
              <mc:Fallback>
                <p:oleObj name="Equation" r:id="rId28" imgW="1384300" imgH="203200" progId="Equation.DSMT4">
                  <p:embed/>
                  <p:pic>
                    <p:nvPicPr>
                      <p:cNvPr id="23" name="Object 22">
                        <a:extLst>
                          <a:ext uri="{FF2B5EF4-FFF2-40B4-BE49-F238E27FC236}">
                            <a16:creationId xmlns:a16="http://schemas.microsoft.com/office/drawing/2014/main" id="{04D99B28-3347-495D-8E8A-DDA6CB2676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23922" y="4293663"/>
                        <a:ext cx="23209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a:extLst>
              <a:ext uri="{FF2B5EF4-FFF2-40B4-BE49-F238E27FC236}">
                <a16:creationId xmlns:a16="http://schemas.microsoft.com/office/drawing/2014/main" id="{1CE636FA-8C76-4C6C-BC4D-6F8DD2012EE2}"/>
              </a:ext>
            </a:extLst>
          </p:cNvPr>
          <p:cNvGraphicFramePr>
            <a:graphicFrameLocks noChangeAspect="1"/>
          </p:cNvGraphicFramePr>
          <p:nvPr>
            <p:extLst>
              <p:ext uri="{D42A27DB-BD31-4B8C-83A1-F6EECF244321}">
                <p14:modId xmlns:p14="http://schemas.microsoft.com/office/powerpoint/2010/main" val="1510998094"/>
              </p:ext>
            </p:extLst>
          </p:nvPr>
        </p:nvGraphicFramePr>
        <p:xfrm>
          <a:off x="6416146" y="4634976"/>
          <a:ext cx="1236662" cy="427037"/>
        </p:xfrm>
        <a:graphic>
          <a:graphicData uri="http://schemas.openxmlformats.org/presentationml/2006/ole">
            <mc:AlternateContent xmlns:mc="http://schemas.openxmlformats.org/markup-compatibility/2006">
              <mc:Choice xmlns:v="urn:schemas-microsoft-com:vml" Requires="v">
                <p:oleObj name="Equation" r:id="rId30" imgW="736280" imgH="253890" progId="Equation.DSMT4">
                  <p:embed/>
                </p:oleObj>
              </mc:Choice>
              <mc:Fallback>
                <p:oleObj name="Equation" r:id="rId30" imgW="736280" imgH="253890" progId="Equation.DSMT4">
                  <p:embed/>
                  <p:pic>
                    <p:nvPicPr>
                      <p:cNvPr id="24" name="Object 23">
                        <a:extLst>
                          <a:ext uri="{FF2B5EF4-FFF2-40B4-BE49-F238E27FC236}">
                            <a16:creationId xmlns:a16="http://schemas.microsoft.com/office/drawing/2014/main" id="{1CE636FA-8C76-4C6C-BC4D-6F8DD2012EE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16146" y="4634976"/>
                        <a:ext cx="12366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8942A168-D6B5-449C-BA51-E6381DC4B66F}"/>
              </a:ext>
            </a:extLst>
          </p:cNvPr>
          <p:cNvGraphicFramePr>
            <a:graphicFrameLocks noChangeAspect="1"/>
          </p:cNvGraphicFramePr>
          <p:nvPr>
            <p:extLst>
              <p:ext uri="{D42A27DB-BD31-4B8C-83A1-F6EECF244321}">
                <p14:modId xmlns:p14="http://schemas.microsoft.com/office/powerpoint/2010/main" val="283129120"/>
              </p:ext>
            </p:extLst>
          </p:nvPr>
        </p:nvGraphicFramePr>
        <p:xfrm>
          <a:off x="7652808" y="4582588"/>
          <a:ext cx="738188" cy="385763"/>
        </p:xfrm>
        <a:graphic>
          <a:graphicData uri="http://schemas.openxmlformats.org/presentationml/2006/ole">
            <mc:AlternateContent xmlns:mc="http://schemas.openxmlformats.org/markup-compatibility/2006">
              <mc:Choice xmlns:v="urn:schemas-microsoft-com:vml" Requires="v">
                <p:oleObj name="Equation" r:id="rId32" imgW="317087" imgH="164885" progId="Equation.DSMT4">
                  <p:embed/>
                </p:oleObj>
              </mc:Choice>
              <mc:Fallback>
                <p:oleObj name="Equation" r:id="rId32" imgW="317087" imgH="164885" progId="Equation.DSMT4">
                  <p:embed/>
                  <p:pic>
                    <p:nvPicPr>
                      <p:cNvPr id="25" name="Object 24">
                        <a:extLst>
                          <a:ext uri="{FF2B5EF4-FFF2-40B4-BE49-F238E27FC236}">
                            <a16:creationId xmlns:a16="http://schemas.microsoft.com/office/drawing/2014/main" id="{8942A168-D6B5-449C-BA51-E6381DC4B66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652808" y="4582588"/>
                        <a:ext cx="7381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a:extLst>
              <a:ext uri="{FF2B5EF4-FFF2-40B4-BE49-F238E27FC236}">
                <a16:creationId xmlns:a16="http://schemas.microsoft.com/office/drawing/2014/main" id="{3C88183B-8447-4694-A619-6D829A58A359}"/>
              </a:ext>
            </a:extLst>
          </p:cNvPr>
          <p:cNvGraphicFramePr>
            <a:graphicFrameLocks noChangeAspect="1"/>
          </p:cNvGraphicFramePr>
          <p:nvPr>
            <p:extLst>
              <p:ext uri="{D42A27DB-BD31-4B8C-83A1-F6EECF244321}">
                <p14:modId xmlns:p14="http://schemas.microsoft.com/office/powerpoint/2010/main" val="523536452"/>
              </p:ext>
            </p:extLst>
          </p:nvPr>
        </p:nvGraphicFramePr>
        <p:xfrm>
          <a:off x="5114396" y="5166788"/>
          <a:ext cx="2343150" cy="341313"/>
        </p:xfrm>
        <a:graphic>
          <a:graphicData uri="http://schemas.openxmlformats.org/presentationml/2006/ole">
            <mc:AlternateContent xmlns:mc="http://schemas.openxmlformats.org/markup-compatibility/2006">
              <mc:Choice xmlns:v="urn:schemas-microsoft-com:vml" Requires="v">
                <p:oleObj name="Equation" r:id="rId34" imgW="1396394" imgH="203112" progId="Equation.DSMT4">
                  <p:embed/>
                </p:oleObj>
              </mc:Choice>
              <mc:Fallback>
                <p:oleObj name="Equation" r:id="rId34" imgW="1396394" imgH="203112" progId="Equation.DSMT4">
                  <p:embed/>
                  <p:pic>
                    <p:nvPicPr>
                      <p:cNvPr id="26" name="Object 25">
                        <a:extLst>
                          <a:ext uri="{FF2B5EF4-FFF2-40B4-BE49-F238E27FC236}">
                            <a16:creationId xmlns:a16="http://schemas.microsoft.com/office/drawing/2014/main" id="{3C88183B-8447-4694-A619-6D829A58A35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14396" y="5166788"/>
                        <a:ext cx="2343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a:extLst>
              <a:ext uri="{FF2B5EF4-FFF2-40B4-BE49-F238E27FC236}">
                <a16:creationId xmlns:a16="http://schemas.microsoft.com/office/drawing/2014/main" id="{763C41E9-7F0E-4305-87CA-29CA44AF0D4A}"/>
              </a:ext>
            </a:extLst>
          </p:cNvPr>
          <p:cNvGraphicFramePr>
            <a:graphicFrameLocks noChangeAspect="1"/>
          </p:cNvGraphicFramePr>
          <p:nvPr>
            <p:extLst>
              <p:ext uri="{D42A27DB-BD31-4B8C-83A1-F6EECF244321}">
                <p14:modId xmlns:p14="http://schemas.microsoft.com/office/powerpoint/2010/main" val="1441962599"/>
              </p:ext>
            </p:extLst>
          </p:nvPr>
        </p:nvGraphicFramePr>
        <p:xfrm>
          <a:off x="6432021" y="5535087"/>
          <a:ext cx="1236662" cy="427038"/>
        </p:xfrm>
        <a:graphic>
          <a:graphicData uri="http://schemas.openxmlformats.org/presentationml/2006/ole">
            <mc:AlternateContent xmlns:mc="http://schemas.openxmlformats.org/markup-compatibility/2006">
              <mc:Choice xmlns:v="urn:schemas-microsoft-com:vml" Requires="v">
                <p:oleObj name="Equation" r:id="rId36" imgW="736280" imgH="253890" progId="Equation.DSMT4">
                  <p:embed/>
                </p:oleObj>
              </mc:Choice>
              <mc:Fallback>
                <p:oleObj name="Equation" r:id="rId36" imgW="736280" imgH="253890" progId="Equation.DSMT4">
                  <p:embed/>
                  <p:pic>
                    <p:nvPicPr>
                      <p:cNvPr id="27" name="Object 26">
                        <a:extLst>
                          <a:ext uri="{FF2B5EF4-FFF2-40B4-BE49-F238E27FC236}">
                            <a16:creationId xmlns:a16="http://schemas.microsoft.com/office/drawing/2014/main" id="{763C41E9-7F0E-4305-87CA-29CA44AF0D4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32021" y="5535087"/>
                        <a:ext cx="1236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a:extLst>
              <a:ext uri="{FF2B5EF4-FFF2-40B4-BE49-F238E27FC236}">
                <a16:creationId xmlns:a16="http://schemas.microsoft.com/office/drawing/2014/main" id="{C9242860-1BE4-4E9F-9687-55B4858F5A13}"/>
              </a:ext>
            </a:extLst>
          </p:cNvPr>
          <p:cNvGraphicFramePr>
            <a:graphicFrameLocks noChangeAspect="1"/>
          </p:cNvGraphicFramePr>
          <p:nvPr>
            <p:extLst>
              <p:ext uri="{D42A27DB-BD31-4B8C-83A1-F6EECF244321}">
                <p14:modId xmlns:p14="http://schemas.microsoft.com/office/powerpoint/2010/main" val="175863829"/>
              </p:ext>
            </p:extLst>
          </p:nvPr>
        </p:nvGraphicFramePr>
        <p:xfrm>
          <a:off x="7632172" y="5514451"/>
          <a:ext cx="738187" cy="415925"/>
        </p:xfrm>
        <a:graphic>
          <a:graphicData uri="http://schemas.openxmlformats.org/presentationml/2006/ole">
            <mc:AlternateContent xmlns:mc="http://schemas.openxmlformats.org/markup-compatibility/2006">
              <mc:Choice xmlns:v="urn:schemas-microsoft-com:vml" Requires="v">
                <p:oleObj name="Equation" r:id="rId38" imgW="317087" imgH="177569" progId="Equation.DSMT4">
                  <p:embed/>
                </p:oleObj>
              </mc:Choice>
              <mc:Fallback>
                <p:oleObj name="Equation" r:id="rId38" imgW="317087" imgH="177569" progId="Equation.DSMT4">
                  <p:embed/>
                  <p:pic>
                    <p:nvPicPr>
                      <p:cNvPr id="28" name="Object 27">
                        <a:extLst>
                          <a:ext uri="{FF2B5EF4-FFF2-40B4-BE49-F238E27FC236}">
                            <a16:creationId xmlns:a16="http://schemas.microsoft.com/office/drawing/2014/main" id="{C9242860-1BE4-4E9F-9687-55B4858F5A1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632172" y="5514451"/>
                        <a:ext cx="7381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a:extLst>
              <a:ext uri="{FF2B5EF4-FFF2-40B4-BE49-F238E27FC236}">
                <a16:creationId xmlns:a16="http://schemas.microsoft.com/office/drawing/2014/main" id="{6B673995-9248-4B42-A977-185BB47D0C21}"/>
              </a:ext>
            </a:extLst>
          </p:cNvPr>
          <p:cNvSpPr txBox="1">
            <a:spLocks noChangeArrowheads="1"/>
          </p:cNvSpPr>
          <p:nvPr/>
        </p:nvSpPr>
        <p:spPr bwMode="auto">
          <a:xfrm>
            <a:off x="4357159" y="5920850"/>
            <a:ext cx="47021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The ages of 75% of the salesladies must </a:t>
            </a:r>
            <a:br>
              <a:rPr lang="en-CA" altLang="en-US" sz="1900">
                <a:solidFill>
                  <a:srgbClr val="FF0000"/>
                </a:solidFill>
              </a:rPr>
            </a:br>
            <a:r>
              <a:rPr lang="en-CA" altLang="en-US" sz="1900">
                <a:solidFill>
                  <a:srgbClr val="FF0000"/>
                </a:solidFill>
              </a:rPr>
              <a:t>lie between 18 and 42 years old.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blinds(horizontal)">
                                      <p:cBhvr>
                                        <p:cTn id="1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22"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E54E-80FD-49E6-B1FF-575EB2365E53}"/>
              </a:ext>
            </a:extLst>
          </p:cNvPr>
          <p:cNvSpPr>
            <a:spLocks noGrp="1"/>
          </p:cNvSpPr>
          <p:nvPr>
            <p:ph type="title"/>
          </p:nvPr>
        </p:nvSpPr>
        <p:spPr/>
        <p:txBody>
          <a:bodyPr/>
          <a:lstStyle/>
          <a:p>
            <a:pPr>
              <a:defRPr/>
            </a:pPr>
            <a:endParaRPr lang="en-CA"/>
          </a:p>
        </p:txBody>
      </p:sp>
      <p:sp>
        <p:nvSpPr>
          <p:cNvPr id="51203" name="Content Placeholder 2">
            <a:extLst>
              <a:ext uri="{FF2B5EF4-FFF2-40B4-BE49-F238E27FC236}">
                <a16:creationId xmlns:a16="http://schemas.microsoft.com/office/drawing/2014/main" id="{86736157-5E8C-4DEA-8714-F54CEFEC17B9}"/>
              </a:ext>
            </a:extLst>
          </p:cNvPr>
          <p:cNvSpPr>
            <a:spLocks noGrp="1"/>
          </p:cNvSpPr>
          <p:nvPr>
            <p:ph sz="quarter" idx="1"/>
          </p:nvPr>
        </p:nvSpPr>
        <p:spPr>
          <a:xfrm>
            <a:off x="1981200" y="1600201"/>
            <a:ext cx="7467600" cy="4873625"/>
          </a:xfrm>
        </p:spPr>
        <p:txBody>
          <a:bodyPr/>
          <a:lstStyle/>
          <a:p>
            <a:r>
              <a:rPr lang="en-CA" altLang="en-US"/>
              <a:t>Homework</a:t>
            </a:r>
          </a:p>
          <a:p>
            <a:r>
              <a:rPr lang="en-CA" altLang="en-US"/>
              <a:t>P119 Q2.3, Q2.6</a:t>
            </a:r>
          </a:p>
          <a:p>
            <a:r>
              <a:rPr lang="en-CA" altLang="en-US"/>
              <a:t>P132 Q2.16, 2.17, Q2.18, </a:t>
            </a:r>
          </a:p>
          <a:p>
            <a:endParaRPr lang="en-CA"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DFF4-7499-4335-BC89-773A603A5FEB}"/>
              </a:ext>
            </a:extLst>
          </p:cNvPr>
          <p:cNvSpPr>
            <a:spLocks noGrp="1"/>
          </p:cNvSpPr>
          <p:nvPr>
            <p:ph type="title"/>
          </p:nvPr>
        </p:nvSpPr>
        <p:spPr>
          <a:xfrm>
            <a:off x="635000" y="206906"/>
            <a:ext cx="7467600" cy="579437"/>
          </a:xfrm>
        </p:spPr>
        <p:txBody>
          <a:bodyPr/>
          <a:lstStyle/>
          <a:p>
            <a:pPr>
              <a:defRPr/>
            </a:pPr>
            <a:r>
              <a:rPr lang="en-CA" dirty="0"/>
              <a:t>Z-scores!  What are Z-scores?</a:t>
            </a:r>
          </a:p>
        </p:txBody>
      </p:sp>
      <p:sp>
        <p:nvSpPr>
          <p:cNvPr id="12291" name="Content Placeholder 2">
            <a:extLst>
              <a:ext uri="{FF2B5EF4-FFF2-40B4-BE49-F238E27FC236}">
                <a16:creationId xmlns:a16="http://schemas.microsoft.com/office/drawing/2014/main" id="{4E60ACFF-4B0F-4F94-8F94-83C2E2C65D67}"/>
              </a:ext>
            </a:extLst>
          </p:cNvPr>
          <p:cNvSpPr>
            <a:spLocks noGrp="1"/>
          </p:cNvSpPr>
          <p:nvPr>
            <p:ph sz="quarter" idx="1"/>
          </p:nvPr>
        </p:nvSpPr>
        <p:spPr>
          <a:xfrm>
            <a:off x="389467" y="854075"/>
            <a:ext cx="10642600" cy="2964392"/>
          </a:xfrm>
        </p:spPr>
        <p:txBody>
          <a:bodyPr/>
          <a:lstStyle/>
          <a:p>
            <a:r>
              <a:rPr lang="en-CA" altLang="en-US" sz="2000" dirty="0"/>
              <a:t>Z-scores and normal distributions can be used to compare how a data point is relative to every other data point in a distribution</a:t>
            </a:r>
          </a:p>
          <a:p>
            <a:r>
              <a:rPr lang="en-CA" altLang="en-US" sz="2100" dirty="0"/>
              <a:t>Your z-score indicates how many SD’s above or below the mean</a:t>
            </a:r>
          </a:p>
          <a:p>
            <a:r>
              <a:rPr lang="en-CA" altLang="en-US" sz="2100" dirty="0" err="1"/>
              <a:t>Ie</a:t>
            </a:r>
            <a:r>
              <a:rPr lang="en-CA" altLang="en-US" sz="2100" dirty="0"/>
              <a:t>: A z-score of +1 means your score was 1 SD above the mean, 78</a:t>
            </a:r>
            <a:r>
              <a:rPr lang="en-CA" altLang="en-US" sz="2100" baseline="30000" dirty="0"/>
              <a:t>th</a:t>
            </a:r>
            <a:r>
              <a:rPr lang="en-CA" altLang="en-US" sz="2100" dirty="0"/>
              <a:t> percentile</a:t>
            </a:r>
          </a:p>
          <a:p>
            <a:r>
              <a:rPr lang="en-CA" altLang="en-US" sz="2100" dirty="0"/>
              <a:t>A z-score of -2 means that your score was 2 SD below the mean, 84</a:t>
            </a:r>
            <a:r>
              <a:rPr lang="en-CA" altLang="en-US" sz="2100" baseline="30000" dirty="0"/>
              <a:t>th</a:t>
            </a:r>
            <a:r>
              <a:rPr lang="en-CA" altLang="en-US" sz="2100" dirty="0"/>
              <a:t> percentile</a:t>
            </a:r>
          </a:p>
          <a:p>
            <a:r>
              <a:rPr lang="en-CA" altLang="en-US" sz="2100" dirty="0"/>
              <a:t>Using your z-score instead of the actual data point allows you to compare your results relative to the score of your class</a:t>
            </a:r>
          </a:p>
        </p:txBody>
      </p:sp>
      <p:grpSp>
        <p:nvGrpSpPr>
          <p:cNvPr id="12292" name="Group 11">
            <a:extLst>
              <a:ext uri="{FF2B5EF4-FFF2-40B4-BE49-F238E27FC236}">
                <a16:creationId xmlns:a16="http://schemas.microsoft.com/office/drawing/2014/main" id="{FDEC2EE8-D7F4-42A9-9BBE-7685F9470538}"/>
              </a:ext>
            </a:extLst>
          </p:cNvPr>
          <p:cNvGrpSpPr>
            <a:grpSpLocks/>
          </p:cNvGrpSpPr>
          <p:nvPr/>
        </p:nvGrpSpPr>
        <p:grpSpPr bwMode="auto">
          <a:xfrm>
            <a:off x="2657476" y="3705226"/>
            <a:ext cx="6056313" cy="2384425"/>
            <a:chOff x="377825" y="2043053"/>
            <a:chExt cx="3755230" cy="2007453"/>
          </a:xfrm>
        </p:grpSpPr>
        <p:sp>
          <p:nvSpPr>
            <p:cNvPr id="12314" name="Freeform 41">
              <a:extLst>
                <a:ext uri="{FF2B5EF4-FFF2-40B4-BE49-F238E27FC236}">
                  <a16:creationId xmlns:a16="http://schemas.microsoft.com/office/drawing/2014/main" id="{84BD69A2-50E0-4648-9F4D-85A4C7694FB3}"/>
                </a:ext>
              </a:extLst>
            </p:cNvPr>
            <p:cNvSpPr>
              <a:spLocks/>
            </p:cNvSpPr>
            <p:nvPr/>
          </p:nvSpPr>
          <p:spPr bwMode="auto">
            <a:xfrm>
              <a:off x="377825" y="2693193"/>
              <a:ext cx="3508375" cy="1292225"/>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 name="Straight Arrow Connector 5">
              <a:extLst>
                <a:ext uri="{FF2B5EF4-FFF2-40B4-BE49-F238E27FC236}">
                  <a16:creationId xmlns:a16="http://schemas.microsoft.com/office/drawing/2014/main" id="{52372469-0F43-4A1E-9F80-4822D1401A10}"/>
                </a:ext>
              </a:extLst>
            </p:cNvPr>
            <p:cNvCxnSpPr/>
            <p:nvPr/>
          </p:nvCxnSpPr>
          <p:spPr>
            <a:xfrm flipV="1">
              <a:off x="486102" y="2043053"/>
              <a:ext cx="0" cy="20074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0E1C7DF-E0C5-4267-B3FF-56753B6C7617}"/>
                </a:ext>
              </a:extLst>
            </p:cNvPr>
            <p:cNvCxnSpPr>
              <a:cxnSpLocks/>
            </p:cNvCxnSpPr>
            <p:nvPr/>
          </p:nvCxnSpPr>
          <p:spPr>
            <a:xfrm flipV="1">
              <a:off x="377825" y="4018430"/>
              <a:ext cx="3755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DB89714A-EEB1-4CAD-90C7-3003F9C0C91E}"/>
              </a:ext>
            </a:extLst>
          </p:cNvPr>
          <p:cNvCxnSpPr>
            <a:cxnSpLocks/>
          </p:cNvCxnSpPr>
          <p:nvPr/>
        </p:nvCxnSpPr>
        <p:spPr>
          <a:xfrm flipV="1">
            <a:off x="5597525" y="4446588"/>
            <a:ext cx="0" cy="159226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294" name="Object 19">
            <a:extLst>
              <a:ext uri="{FF2B5EF4-FFF2-40B4-BE49-F238E27FC236}">
                <a16:creationId xmlns:a16="http://schemas.microsoft.com/office/drawing/2014/main" id="{6936ADED-BDBB-429D-9537-9A5F6DF18D7E}"/>
              </a:ext>
            </a:extLst>
          </p:cNvPr>
          <p:cNvGraphicFramePr>
            <a:graphicFrameLocks noChangeAspect="1"/>
          </p:cNvGraphicFramePr>
          <p:nvPr/>
        </p:nvGraphicFramePr>
        <p:xfrm>
          <a:off x="5299076" y="6089651"/>
          <a:ext cx="773113" cy="493713"/>
        </p:xfrm>
        <a:graphic>
          <a:graphicData uri="http://schemas.openxmlformats.org/presentationml/2006/ole">
            <mc:AlternateContent xmlns:mc="http://schemas.openxmlformats.org/markup-compatibility/2006">
              <mc:Choice xmlns:v="urn:schemas-microsoft-com:vml" Requires="v">
                <p:oleObj name="Equation" r:id="rId4" imgW="634725" imgH="406224" progId="Equation.DSMT4">
                  <p:embed/>
                </p:oleObj>
              </mc:Choice>
              <mc:Fallback>
                <p:oleObj name="Equation" r:id="rId4" imgW="634725" imgH="406224" progId="Equation.DSMT4">
                  <p:embed/>
                  <p:pic>
                    <p:nvPicPr>
                      <p:cNvPr id="12294" name="Object 19">
                        <a:extLst>
                          <a:ext uri="{FF2B5EF4-FFF2-40B4-BE49-F238E27FC236}">
                            <a16:creationId xmlns:a16="http://schemas.microsoft.com/office/drawing/2014/main" id="{6936ADED-BDBB-429D-9537-9A5F6DF18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076" y="6089651"/>
                        <a:ext cx="7731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10">
            <a:extLst>
              <a:ext uri="{FF2B5EF4-FFF2-40B4-BE49-F238E27FC236}">
                <a16:creationId xmlns:a16="http://schemas.microsoft.com/office/drawing/2014/main" id="{60105B47-0FDF-4269-B608-9BB210061A1F}"/>
              </a:ext>
            </a:extLst>
          </p:cNvPr>
          <p:cNvCxnSpPr>
            <a:cxnSpLocks/>
          </p:cNvCxnSpPr>
          <p:nvPr/>
        </p:nvCxnSpPr>
        <p:spPr>
          <a:xfrm flipV="1">
            <a:off x="6427788" y="4432301"/>
            <a:ext cx="0" cy="159226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296" name="Object 19">
            <a:extLst>
              <a:ext uri="{FF2B5EF4-FFF2-40B4-BE49-F238E27FC236}">
                <a16:creationId xmlns:a16="http://schemas.microsoft.com/office/drawing/2014/main" id="{A8572772-A5D5-4477-BB0E-F2AB5AA1B1C2}"/>
              </a:ext>
            </a:extLst>
          </p:cNvPr>
          <p:cNvGraphicFramePr>
            <a:graphicFrameLocks noChangeAspect="1"/>
          </p:cNvGraphicFramePr>
          <p:nvPr/>
        </p:nvGraphicFramePr>
        <p:xfrm>
          <a:off x="6235700" y="6089650"/>
          <a:ext cx="571500" cy="306388"/>
        </p:xfrm>
        <a:graphic>
          <a:graphicData uri="http://schemas.openxmlformats.org/presentationml/2006/ole">
            <mc:AlternateContent xmlns:mc="http://schemas.openxmlformats.org/markup-compatibility/2006">
              <mc:Choice xmlns:v="urn:schemas-microsoft-com:vml" Requires="v">
                <p:oleObj name="Equation" r:id="rId6" imgW="329914" imgH="177646" progId="Equation.DSMT4">
                  <p:embed/>
                </p:oleObj>
              </mc:Choice>
              <mc:Fallback>
                <p:oleObj name="Equation" r:id="rId6" imgW="329914" imgH="177646" progId="Equation.DSMT4">
                  <p:embed/>
                  <p:pic>
                    <p:nvPicPr>
                      <p:cNvPr id="12296" name="Object 19">
                        <a:extLst>
                          <a:ext uri="{FF2B5EF4-FFF2-40B4-BE49-F238E27FC236}">
                            <a16:creationId xmlns:a16="http://schemas.microsoft.com/office/drawing/2014/main" id="{A8572772-A5D5-4477-BB0E-F2AB5AA1B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5700" y="6089650"/>
                        <a:ext cx="571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Straight Arrow Connector 13">
            <a:extLst>
              <a:ext uri="{FF2B5EF4-FFF2-40B4-BE49-F238E27FC236}">
                <a16:creationId xmlns:a16="http://schemas.microsoft.com/office/drawing/2014/main" id="{38920973-9860-4875-92BF-8D0B115CDB17}"/>
              </a:ext>
            </a:extLst>
          </p:cNvPr>
          <p:cNvCxnSpPr/>
          <p:nvPr/>
        </p:nvCxnSpPr>
        <p:spPr>
          <a:xfrm>
            <a:off x="5597526" y="4724400"/>
            <a:ext cx="830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298" name="Object 19">
            <a:extLst>
              <a:ext uri="{FF2B5EF4-FFF2-40B4-BE49-F238E27FC236}">
                <a16:creationId xmlns:a16="http://schemas.microsoft.com/office/drawing/2014/main" id="{29684516-5EF3-4562-9C6F-6A73B22A07C1}"/>
              </a:ext>
            </a:extLst>
          </p:cNvPr>
          <p:cNvGraphicFramePr>
            <a:graphicFrameLocks noChangeAspect="1"/>
          </p:cNvGraphicFramePr>
          <p:nvPr/>
        </p:nvGraphicFramePr>
        <p:xfrm>
          <a:off x="5751513" y="4225925"/>
          <a:ext cx="527050" cy="306388"/>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12298" name="Object 19">
                        <a:extLst>
                          <a:ext uri="{FF2B5EF4-FFF2-40B4-BE49-F238E27FC236}">
                            <a16:creationId xmlns:a16="http://schemas.microsoft.com/office/drawing/2014/main" id="{29684516-5EF3-4562-9C6F-6A73B22A07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1513" y="4225925"/>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9" name="Object 19">
            <a:extLst>
              <a:ext uri="{FF2B5EF4-FFF2-40B4-BE49-F238E27FC236}">
                <a16:creationId xmlns:a16="http://schemas.microsoft.com/office/drawing/2014/main" id="{1FAA192C-F016-4ED1-A196-4F3BE2006D95}"/>
              </a:ext>
            </a:extLst>
          </p:cNvPr>
          <p:cNvGraphicFramePr>
            <a:graphicFrameLocks noChangeAspect="1"/>
          </p:cNvGraphicFramePr>
          <p:nvPr/>
        </p:nvGraphicFramePr>
        <p:xfrm>
          <a:off x="6202364" y="6294438"/>
          <a:ext cx="549275" cy="284162"/>
        </p:xfrm>
        <a:graphic>
          <a:graphicData uri="http://schemas.openxmlformats.org/presentationml/2006/ole">
            <mc:AlternateContent xmlns:mc="http://schemas.openxmlformats.org/markup-compatibility/2006">
              <mc:Choice xmlns:v="urn:schemas-microsoft-com:vml" Requires="v">
                <p:oleObj name="Equation" r:id="rId10" imgW="317087" imgH="164885" progId="Equation.DSMT4">
                  <p:embed/>
                </p:oleObj>
              </mc:Choice>
              <mc:Fallback>
                <p:oleObj name="Equation" r:id="rId10" imgW="317087" imgH="164885" progId="Equation.DSMT4">
                  <p:embed/>
                  <p:pic>
                    <p:nvPicPr>
                      <p:cNvPr id="12299" name="Object 19">
                        <a:extLst>
                          <a:ext uri="{FF2B5EF4-FFF2-40B4-BE49-F238E27FC236}">
                            <a16:creationId xmlns:a16="http://schemas.microsoft.com/office/drawing/2014/main" id="{1FAA192C-F016-4ED1-A196-4F3BE2006D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2364" y="6294438"/>
                        <a:ext cx="5492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Straight Connector 16">
            <a:extLst>
              <a:ext uri="{FF2B5EF4-FFF2-40B4-BE49-F238E27FC236}">
                <a16:creationId xmlns:a16="http://schemas.microsoft.com/office/drawing/2014/main" id="{8A7B78C4-D912-4BD3-8E9D-9C10EBB2DD57}"/>
              </a:ext>
            </a:extLst>
          </p:cNvPr>
          <p:cNvCxnSpPr>
            <a:cxnSpLocks/>
          </p:cNvCxnSpPr>
          <p:nvPr/>
        </p:nvCxnSpPr>
        <p:spPr>
          <a:xfrm flipV="1">
            <a:off x="7307263" y="4468813"/>
            <a:ext cx="0" cy="159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B5B759-4F21-48A4-9B67-B56E215FCB21}"/>
              </a:ext>
            </a:extLst>
          </p:cNvPr>
          <p:cNvCxnSpPr/>
          <p:nvPr/>
        </p:nvCxnSpPr>
        <p:spPr>
          <a:xfrm>
            <a:off x="6477001" y="4733925"/>
            <a:ext cx="830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302" name="Object 19">
            <a:extLst>
              <a:ext uri="{FF2B5EF4-FFF2-40B4-BE49-F238E27FC236}">
                <a16:creationId xmlns:a16="http://schemas.microsoft.com/office/drawing/2014/main" id="{BC544656-F6EE-444B-9030-5ACB86B9F19C}"/>
              </a:ext>
            </a:extLst>
          </p:cNvPr>
          <p:cNvGraphicFramePr>
            <a:graphicFrameLocks noChangeAspect="1"/>
          </p:cNvGraphicFramePr>
          <p:nvPr/>
        </p:nvGraphicFramePr>
        <p:xfrm>
          <a:off x="6630988" y="4235450"/>
          <a:ext cx="527050" cy="306388"/>
        </p:xfrm>
        <a:graphic>
          <a:graphicData uri="http://schemas.openxmlformats.org/presentationml/2006/ole">
            <mc:AlternateContent xmlns:mc="http://schemas.openxmlformats.org/markup-compatibility/2006">
              <mc:Choice xmlns:v="urn:schemas-microsoft-com:vml" Requires="v">
                <p:oleObj name="Equation" r:id="rId12" imgW="304404" imgH="177569" progId="Equation.DSMT4">
                  <p:embed/>
                </p:oleObj>
              </mc:Choice>
              <mc:Fallback>
                <p:oleObj name="Equation" r:id="rId12" imgW="304404" imgH="177569" progId="Equation.DSMT4">
                  <p:embed/>
                  <p:pic>
                    <p:nvPicPr>
                      <p:cNvPr id="12302" name="Object 19">
                        <a:extLst>
                          <a:ext uri="{FF2B5EF4-FFF2-40B4-BE49-F238E27FC236}">
                            <a16:creationId xmlns:a16="http://schemas.microsoft.com/office/drawing/2014/main" id="{BC544656-F6EE-444B-9030-5ACB86B9F1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0988" y="4235450"/>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3" name="Object 19">
            <a:extLst>
              <a:ext uri="{FF2B5EF4-FFF2-40B4-BE49-F238E27FC236}">
                <a16:creationId xmlns:a16="http://schemas.microsoft.com/office/drawing/2014/main" id="{05A7BBC1-DF2F-4414-AA63-AC682610BBF1}"/>
              </a:ext>
            </a:extLst>
          </p:cNvPr>
          <p:cNvGraphicFramePr>
            <a:graphicFrameLocks noChangeAspect="1"/>
          </p:cNvGraphicFramePr>
          <p:nvPr/>
        </p:nvGraphicFramePr>
        <p:xfrm>
          <a:off x="7032626" y="6073775"/>
          <a:ext cx="549275" cy="306388"/>
        </p:xfrm>
        <a:graphic>
          <a:graphicData uri="http://schemas.openxmlformats.org/presentationml/2006/ole">
            <mc:AlternateContent xmlns:mc="http://schemas.openxmlformats.org/markup-compatibility/2006">
              <mc:Choice xmlns:v="urn:schemas-microsoft-com:vml" Requires="v">
                <p:oleObj name="Equation" r:id="rId14" imgW="317087" imgH="177569" progId="Equation.DSMT4">
                  <p:embed/>
                </p:oleObj>
              </mc:Choice>
              <mc:Fallback>
                <p:oleObj name="Equation" r:id="rId14" imgW="317087" imgH="177569" progId="Equation.DSMT4">
                  <p:embed/>
                  <p:pic>
                    <p:nvPicPr>
                      <p:cNvPr id="12303" name="Object 19">
                        <a:extLst>
                          <a:ext uri="{FF2B5EF4-FFF2-40B4-BE49-F238E27FC236}">
                            <a16:creationId xmlns:a16="http://schemas.microsoft.com/office/drawing/2014/main" id="{05A7BBC1-DF2F-4414-AA63-AC682610BB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2626" y="6073775"/>
                        <a:ext cx="5492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4" name="Object 19">
            <a:extLst>
              <a:ext uri="{FF2B5EF4-FFF2-40B4-BE49-F238E27FC236}">
                <a16:creationId xmlns:a16="http://schemas.microsoft.com/office/drawing/2014/main" id="{1DEF8582-C3CF-44F6-AA42-E8C593D8A287}"/>
              </a:ext>
            </a:extLst>
          </p:cNvPr>
          <p:cNvGraphicFramePr>
            <a:graphicFrameLocks noChangeAspect="1"/>
          </p:cNvGraphicFramePr>
          <p:nvPr/>
        </p:nvGraphicFramePr>
        <p:xfrm>
          <a:off x="6996113" y="6278563"/>
          <a:ext cx="615950" cy="284162"/>
        </p:xfrm>
        <a:graphic>
          <a:graphicData uri="http://schemas.openxmlformats.org/presentationml/2006/ole">
            <mc:AlternateContent xmlns:mc="http://schemas.openxmlformats.org/markup-compatibility/2006">
              <mc:Choice xmlns:v="urn:schemas-microsoft-com:vml" Requires="v">
                <p:oleObj name="Equation" r:id="rId16" imgW="355292" imgH="164957" progId="Equation.DSMT4">
                  <p:embed/>
                </p:oleObj>
              </mc:Choice>
              <mc:Fallback>
                <p:oleObj name="Equation" r:id="rId16" imgW="355292" imgH="164957" progId="Equation.DSMT4">
                  <p:embed/>
                  <p:pic>
                    <p:nvPicPr>
                      <p:cNvPr id="12304" name="Object 19">
                        <a:extLst>
                          <a:ext uri="{FF2B5EF4-FFF2-40B4-BE49-F238E27FC236}">
                            <a16:creationId xmlns:a16="http://schemas.microsoft.com/office/drawing/2014/main" id="{1DEF8582-C3CF-44F6-AA42-E8C593D8A2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96113" y="6278563"/>
                        <a:ext cx="615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5" name="Object 19">
            <a:extLst>
              <a:ext uri="{FF2B5EF4-FFF2-40B4-BE49-F238E27FC236}">
                <a16:creationId xmlns:a16="http://schemas.microsoft.com/office/drawing/2014/main" id="{3FDFE6D6-A5E3-4D12-9DA6-2074D8A8243E}"/>
              </a:ext>
            </a:extLst>
          </p:cNvPr>
          <p:cNvGraphicFramePr>
            <a:graphicFrameLocks noChangeAspect="1"/>
          </p:cNvGraphicFramePr>
          <p:nvPr/>
        </p:nvGraphicFramePr>
        <p:xfrm>
          <a:off x="5287964" y="6546850"/>
          <a:ext cx="593725" cy="306388"/>
        </p:xfrm>
        <a:graphic>
          <a:graphicData uri="http://schemas.openxmlformats.org/presentationml/2006/ole">
            <mc:AlternateContent xmlns:mc="http://schemas.openxmlformats.org/markup-compatibility/2006">
              <mc:Choice xmlns:v="urn:schemas-microsoft-com:vml" Requires="v">
                <p:oleObj name="Equation" r:id="rId18" imgW="342603" imgH="177646" progId="Equation.DSMT4">
                  <p:embed/>
                </p:oleObj>
              </mc:Choice>
              <mc:Fallback>
                <p:oleObj name="Equation" r:id="rId18" imgW="342603" imgH="177646" progId="Equation.DSMT4">
                  <p:embed/>
                  <p:pic>
                    <p:nvPicPr>
                      <p:cNvPr id="12305" name="Object 19">
                        <a:extLst>
                          <a:ext uri="{FF2B5EF4-FFF2-40B4-BE49-F238E27FC236}">
                            <a16:creationId xmlns:a16="http://schemas.microsoft.com/office/drawing/2014/main" id="{3FDFE6D6-A5E3-4D12-9DA6-2074D8A824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87964" y="6546850"/>
                        <a:ext cx="59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a:extLst>
              <a:ext uri="{FF2B5EF4-FFF2-40B4-BE49-F238E27FC236}">
                <a16:creationId xmlns:a16="http://schemas.microsoft.com/office/drawing/2014/main" id="{7E8E1326-D9E5-44CC-9C98-7D3985490329}"/>
              </a:ext>
            </a:extLst>
          </p:cNvPr>
          <p:cNvCxnSpPr>
            <a:cxnSpLocks/>
          </p:cNvCxnSpPr>
          <p:nvPr/>
        </p:nvCxnSpPr>
        <p:spPr>
          <a:xfrm flipV="1">
            <a:off x="4668838" y="4438650"/>
            <a:ext cx="0" cy="159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14A7F56-B041-4357-8A60-4448C645F29E}"/>
              </a:ext>
            </a:extLst>
          </p:cNvPr>
          <p:cNvCxnSpPr>
            <a:cxnSpLocks/>
          </p:cNvCxnSpPr>
          <p:nvPr/>
        </p:nvCxnSpPr>
        <p:spPr>
          <a:xfrm flipH="1">
            <a:off x="4691063" y="4741863"/>
            <a:ext cx="830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308" name="Object 19">
            <a:extLst>
              <a:ext uri="{FF2B5EF4-FFF2-40B4-BE49-F238E27FC236}">
                <a16:creationId xmlns:a16="http://schemas.microsoft.com/office/drawing/2014/main" id="{17860BF5-27C0-4D67-AD41-F019A0637E08}"/>
              </a:ext>
            </a:extLst>
          </p:cNvPr>
          <p:cNvGraphicFramePr>
            <a:graphicFrameLocks noChangeAspect="1"/>
          </p:cNvGraphicFramePr>
          <p:nvPr/>
        </p:nvGraphicFramePr>
        <p:xfrm>
          <a:off x="4872038" y="4241800"/>
          <a:ext cx="527050" cy="306388"/>
        </p:xfrm>
        <a:graphic>
          <a:graphicData uri="http://schemas.openxmlformats.org/presentationml/2006/ole">
            <mc:AlternateContent xmlns:mc="http://schemas.openxmlformats.org/markup-compatibility/2006">
              <mc:Choice xmlns:v="urn:schemas-microsoft-com:vml" Requires="v">
                <p:oleObj name="Equation" r:id="rId20" imgW="304404" imgH="177569" progId="Equation.DSMT4">
                  <p:embed/>
                </p:oleObj>
              </mc:Choice>
              <mc:Fallback>
                <p:oleObj name="Equation" r:id="rId20" imgW="304404" imgH="177569" progId="Equation.DSMT4">
                  <p:embed/>
                  <p:pic>
                    <p:nvPicPr>
                      <p:cNvPr id="12308" name="Object 19">
                        <a:extLst>
                          <a:ext uri="{FF2B5EF4-FFF2-40B4-BE49-F238E27FC236}">
                            <a16:creationId xmlns:a16="http://schemas.microsoft.com/office/drawing/2014/main" id="{17860BF5-27C0-4D67-AD41-F019A0637E0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72038" y="4241800"/>
                        <a:ext cx="527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Connector 25">
            <a:extLst>
              <a:ext uri="{FF2B5EF4-FFF2-40B4-BE49-F238E27FC236}">
                <a16:creationId xmlns:a16="http://schemas.microsoft.com/office/drawing/2014/main" id="{96C0DDE1-3D34-447D-ADB6-50298FD25414}"/>
              </a:ext>
            </a:extLst>
          </p:cNvPr>
          <p:cNvCxnSpPr>
            <a:cxnSpLocks/>
          </p:cNvCxnSpPr>
          <p:nvPr/>
        </p:nvCxnSpPr>
        <p:spPr>
          <a:xfrm flipV="1">
            <a:off x="3784600" y="4440238"/>
            <a:ext cx="0" cy="159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640EAF2-3B15-41A8-B193-0724849D955E}"/>
              </a:ext>
            </a:extLst>
          </p:cNvPr>
          <p:cNvCxnSpPr>
            <a:cxnSpLocks/>
          </p:cNvCxnSpPr>
          <p:nvPr/>
        </p:nvCxnSpPr>
        <p:spPr>
          <a:xfrm flipH="1">
            <a:off x="3808414" y="4741863"/>
            <a:ext cx="828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311" name="Object 19">
            <a:extLst>
              <a:ext uri="{FF2B5EF4-FFF2-40B4-BE49-F238E27FC236}">
                <a16:creationId xmlns:a16="http://schemas.microsoft.com/office/drawing/2014/main" id="{E08C8806-B9AA-45C6-AD88-DFC6ECE398D5}"/>
              </a:ext>
            </a:extLst>
          </p:cNvPr>
          <p:cNvGraphicFramePr>
            <a:graphicFrameLocks noChangeAspect="1"/>
          </p:cNvGraphicFramePr>
          <p:nvPr/>
        </p:nvGraphicFramePr>
        <p:xfrm>
          <a:off x="3989388" y="4243389"/>
          <a:ext cx="527050" cy="306387"/>
        </p:xfrm>
        <a:graphic>
          <a:graphicData uri="http://schemas.openxmlformats.org/presentationml/2006/ole">
            <mc:AlternateContent xmlns:mc="http://schemas.openxmlformats.org/markup-compatibility/2006">
              <mc:Choice xmlns:v="urn:schemas-microsoft-com:vml" Requires="v">
                <p:oleObj name="Equation" r:id="rId22" imgW="304404" imgH="177569" progId="Equation.DSMT4">
                  <p:embed/>
                </p:oleObj>
              </mc:Choice>
              <mc:Fallback>
                <p:oleObj name="Equation" r:id="rId22" imgW="304404" imgH="177569" progId="Equation.DSMT4">
                  <p:embed/>
                  <p:pic>
                    <p:nvPicPr>
                      <p:cNvPr id="12311" name="Object 19">
                        <a:extLst>
                          <a:ext uri="{FF2B5EF4-FFF2-40B4-BE49-F238E27FC236}">
                            <a16:creationId xmlns:a16="http://schemas.microsoft.com/office/drawing/2014/main" id="{E08C8806-B9AA-45C6-AD88-DFC6ECE398D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9388" y="4243389"/>
                        <a:ext cx="527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12" name="Object 19">
            <a:extLst>
              <a:ext uri="{FF2B5EF4-FFF2-40B4-BE49-F238E27FC236}">
                <a16:creationId xmlns:a16="http://schemas.microsoft.com/office/drawing/2014/main" id="{A292E765-7952-46D4-92A2-A7CD56E47904}"/>
              </a:ext>
            </a:extLst>
          </p:cNvPr>
          <p:cNvGraphicFramePr>
            <a:graphicFrameLocks noChangeAspect="1"/>
          </p:cNvGraphicFramePr>
          <p:nvPr/>
        </p:nvGraphicFramePr>
        <p:xfrm>
          <a:off x="4275139" y="6202363"/>
          <a:ext cx="725487" cy="284162"/>
        </p:xfrm>
        <a:graphic>
          <a:graphicData uri="http://schemas.openxmlformats.org/presentationml/2006/ole">
            <mc:AlternateContent xmlns:mc="http://schemas.openxmlformats.org/markup-compatibility/2006">
              <mc:Choice xmlns:v="urn:schemas-microsoft-com:vml" Requires="v">
                <p:oleObj name="Equation" r:id="rId24" imgW="418918" imgH="165028" progId="Equation.DSMT4">
                  <p:embed/>
                </p:oleObj>
              </mc:Choice>
              <mc:Fallback>
                <p:oleObj name="Equation" r:id="rId24" imgW="418918" imgH="165028" progId="Equation.DSMT4">
                  <p:embed/>
                  <p:pic>
                    <p:nvPicPr>
                      <p:cNvPr id="12312" name="Object 19">
                        <a:extLst>
                          <a:ext uri="{FF2B5EF4-FFF2-40B4-BE49-F238E27FC236}">
                            <a16:creationId xmlns:a16="http://schemas.microsoft.com/office/drawing/2014/main" id="{A292E765-7952-46D4-92A2-A7CD56E4790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5139" y="6202363"/>
                        <a:ext cx="7254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13" name="Object 19">
            <a:extLst>
              <a:ext uri="{FF2B5EF4-FFF2-40B4-BE49-F238E27FC236}">
                <a16:creationId xmlns:a16="http://schemas.microsoft.com/office/drawing/2014/main" id="{927C4DA0-17AC-4FEF-B928-251BBD987D15}"/>
              </a:ext>
            </a:extLst>
          </p:cNvPr>
          <p:cNvGraphicFramePr>
            <a:graphicFrameLocks noChangeAspect="1"/>
          </p:cNvGraphicFramePr>
          <p:nvPr/>
        </p:nvGraphicFramePr>
        <p:xfrm>
          <a:off x="3389313" y="6175376"/>
          <a:ext cx="747712" cy="284163"/>
        </p:xfrm>
        <a:graphic>
          <a:graphicData uri="http://schemas.openxmlformats.org/presentationml/2006/ole">
            <mc:AlternateContent xmlns:mc="http://schemas.openxmlformats.org/markup-compatibility/2006">
              <mc:Choice xmlns:v="urn:schemas-microsoft-com:vml" Requires="v">
                <p:oleObj name="Equation" r:id="rId26" imgW="431613" imgH="165028" progId="Equation.DSMT4">
                  <p:embed/>
                </p:oleObj>
              </mc:Choice>
              <mc:Fallback>
                <p:oleObj name="Equation" r:id="rId26" imgW="431613" imgH="165028" progId="Equation.DSMT4">
                  <p:embed/>
                  <p:pic>
                    <p:nvPicPr>
                      <p:cNvPr id="12313" name="Object 19">
                        <a:extLst>
                          <a:ext uri="{FF2B5EF4-FFF2-40B4-BE49-F238E27FC236}">
                            <a16:creationId xmlns:a16="http://schemas.microsoft.com/office/drawing/2014/main" id="{927C4DA0-17AC-4FEF-B928-251BBD987D1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89313" y="6175376"/>
                        <a:ext cx="7477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693352AE-5DE1-447F-A67E-8EE136A31B3F}"/>
              </a:ext>
            </a:extLst>
          </p:cNvPr>
          <p:cNvSpPr>
            <a:spLocks noGrp="1"/>
          </p:cNvSpPr>
          <p:nvPr>
            <p:ph sz="quarter" idx="1"/>
          </p:nvPr>
        </p:nvSpPr>
        <p:spPr>
          <a:xfrm>
            <a:off x="775069" y="234950"/>
            <a:ext cx="9292858" cy="908050"/>
          </a:xfrm>
        </p:spPr>
        <p:txBody>
          <a:bodyPr/>
          <a:lstStyle/>
          <a:p>
            <a:pPr marL="0" indent="0">
              <a:buNone/>
            </a:pPr>
            <a:r>
              <a:rPr lang="en-CA" altLang="en-US"/>
              <a:t>Q: There are two students: “A” and “B” in  two different classes: </a:t>
            </a:r>
          </a:p>
        </p:txBody>
      </p:sp>
      <p:sp>
        <p:nvSpPr>
          <p:cNvPr id="14339" name="Content Placeholder 2">
            <a:extLst>
              <a:ext uri="{FF2B5EF4-FFF2-40B4-BE49-F238E27FC236}">
                <a16:creationId xmlns:a16="http://schemas.microsoft.com/office/drawing/2014/main" id="{3DB4D2DF-E3C9-48A1-B3B9-2F9A98BACBE3}"/>
              </a:ext>
            </a:extLst>
          </p:cNvPr>
          <p:cNvSpPr txBox="1">
            <a:spLocks/>
          </p:cNvSpPr>
          <p:nvPr/>
        </p:nvSpPr>
        <p:spPr bwMode="auto">
          <a:xfrm>
            <a:off x="2095501" y="879156"/>
            <a:ext cx="25368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Student A: 80%</a:t>
            </a:r>
          </a:p>
        </p:txBody>
      </p:sp>
      <p:sp>
        <p:nvSpPr>
          <p:cNvPr id="14340" name="Content Placeholder 2">
            <a:extLst>
              <a:ext uri="{FF2B5EF4-FFF2-40B4-BE49-F238E27FC236}">
                <a16:creationId xmlns:a16="http://schemas.microsoft.com/office/drawing/2014/main" id="{482A5C07-55E2-4C9F-95B6-D00DC8E310A6}"/>
              </a:ext>
            </a:extLst>
          </p:cNvPr>
          <p:cNvSpPr txBox="1">
            <a:spLocks/>
          </p:cNvSpPr>
          <p:nvPr/>
        </p:nvSpPr>
        <p:spPr bwMode="auto">
          <a:xfrm>
            <a:off x="7153276" y="925192"/>
            <a:ext cx="25368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Student B: 87%</a:t>
            </a:r>
          </a:p>
        </p:txBody>
      </p:sp>
      <p:sp>
        <p:nvSpPr>
          <p:cNvPr id="14341" name="TextBox 6">
            <a:extLst>
              <a:ext uri="{FF2B5EF4-FFF2-40B4-BE49-F238E27FC236}">
                <a16:creationId xmlns:a16="http://schemas.microsoft.com/office/drawing/2014/main" id="{952B915D-EC53-40AE-8F26-DC138FD63670}"/>
              </a:ext>
            </a:extLst>
          </p:cNvPr>
          <p:cNvSpPr txBox="1">
            <a:spLocks noChangeArrowheads="1"/>
          </p:cNvSpPr>
          <p:nvPr/>
        </p:nvSpPr>
        <p:spPr bwMode="auto">
          <a:xfrm>
            <a:off x="1901826" y="3885880"/>
            <a:ext cx="724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Q: Which student did better? How would you justify it? </a:t>
            </a:r>
          </a:p>
        </p:txBody>
      </p:sp>
      <p:grpSp>
        <p:nvGrpSpPr>
          <p:cNvPr id="14342" name="Group 11">
            <a:extLst>
              <a:ext uri="{FF2B5EF4-FFF2-40B4-BE49-F238E27FC236}">
                <a16:creationId xmlns:a16="http://schemas.microsoft.com/office/drawing/2014/main" id="{02073132-5B3C-4F01-82E5-9D2860D2AAE7}"/>
              </a:ext>
            </a:extLst>
          </p:cNvPr>
          <p:cNvGrpSpPr>
            <a:grpSpLocks/>
          </p:cNvGrpSpPr>
          <p:nvPr/>
        </p:nvGrpSpPr>
        <p:grpSpPr bwMode="auto">
          <a:xfrm>
            <a:off x="1901825" y="1369693"/>
            <a:ext cx="3251200" cy="1800225"/>
            <a:chOff x="377825" y="2043053"/>
            <a:chExt cx="3755230" cy="2007453"/>
          </a:xfrm>
        </p:grpSpPr>
        <p:sp>
          <p:nvSpPr>
            <p:cNvPr id="14354" name="Freeform 41">
              <a:extLst>
                <a:ext uri="{FF2B5EF4-FFF2-40B4-BE49-F238E27FC236}">
                  <a16:creationId xmlns:a16="http://schemas.microsoft.com/office/drawing/2014/main" id="{8B54349F-C01C-4DC9-891C-8A224B292E48}"/>
                </a:ext>
              </a:extLst>
            </p:cNvPr>
            <p:cNvSpPr>
              <a:spLocks/>
            </p:cNvSpPr>
            <p:nvPr/>
          </p:nvSpPr>
          <p:spPr bwMode="auto">
            <a:xfrm>
              <a:off x="377825" y="2693193"/>
              <a:ext cx="3508375" cy="1292225"/>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 name="Straight Arrow Connector 8">
              <a:extLst>
                <a:ext uri="{FF2B5EF4-FFF2-40B4-BE49-F238E27FC236}">
                  <a16:creationId xmlns:a16="http://schemas.microsoft.com/office/drawing/2014/main" id="{49468998-545A-4171-A523-D977F79DE2C2}"/>
                </a:ext>
              </a:extLst>
            </p:cNvPr>
            <p:cNvCxnSpPr/>
            <p:nvPr/>
          </p:nvCxnSpPr>
          <p:spPr>
            <a:xfrm flipV="1">
              <a:off x="486008" y="2043053"/>
              <a:ext cx="0" cy="20074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086E33-2D76-4756-BEA5-0F426D68A14E}"/>
                </a:ext>
              </a:extLst>
            </p:cNvPr>
            <p:cNvCxnSpPr>
              <a:cxnSpLocks/>
            </p:cNvCxnSpPr>
            <p:nvPr/>
          </p:nvCxnSpPr>
          <p:spPr>
            <a:xfrm flipV="1">
              <a:off x="377825" y="4018642"/>
              <a:ext cx="3755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343" name="Group 12">
            <a:extLst>
              <a:ext uri="{FF2B5EF4-FFF2-40B4-BE49-F238E27FC236}">
                <a16:creationId xmlns:a16="http://schemas.microsoft.com/office/drawing/2014/main" id="{2950C7B9-0A4A-4D3C-8BEC-C79913437419}"/>
              </a:ext>
            </a:extLst>
          </p:cNvPr>
          <p:cNvGrpSpPr>
            <a:grpSpLocks/>
          </p:cNvGrpSpPr>
          <p:nvPr/>
        </p:nvGrpSpPr>
        <p:grpSpPr bwMode="auto">
          <a:xfrm>
            <a:off x="6646863" y="1369693"/>
            <a:ext cx="3251200" cy="1800225"/>
            <a:chOff x="377825" y="2043053"/>
            <a:chExt cx="3755230" cy="2007453"/>
          </a:xfrm>
        </p:grpSpPr>
        <p:sp>
          <p:nvSpPr>
            <p:cNvPr id="14351" name="Freeform 41">
              <a:extLst>
                <a:ext uri="{FF2B5EF4-FFF2-40B4-BE49-F238E27FC236}">
                  <a16:creationId xmlns:a16="http://schemas.microsoft.com/office/drawing/2014/main" id="{40ED5777-18E3-4EFF-AC6C-E519044E8BA1}"/>
                </a:ext>
              </a:extLst>
            </p:cNvPr>
            <p:cNvSpPr>
              <a:spLocks/>
            </p:cNvSpPr>
            <p:nvPr/>
          </p:nvSpPr>
          <p:spPr bwMode="auto">
            <a:xfrm>
              <a:off x="377825" y="2693193"/>
              <a:ext cx="3508375" cy="1292225"/>
            </a:xfrm>
            <a:custGeom>
              <a:avLst/>
              <a:gdLst>
                <a:gd name="T0" fmla="*/ 2147483646 w 1277"/>
                <a:gd name="T1" fmla="*/ 2147483646 h 286"/>
                <a:gd name="T2" fmla="*/ 2147483646 w 1277"/>
                <a:gd name="T3" fmla="*/ 2147483646 h 286"/>
                <a:gd name="T4" fmla="*/ 2147483646 w 1277"/>
                <a:gd name="T5" fmla="*/ 2147483646 h 286"/>
                <a:gd name="T6" fmla="*/ 2147483646 w 1277"/>
                <a:gd name="T7" fmla="*/ 2147483646 h 286"/>
                <a:gd name="T8" fmla="*/ 2147483646 w 1277"/>
                <a:gd name="T9" fmla="*/ 2147483646 h 286"/>
                <a:gd name="T10" fmla="*/ 2147483646 w 1277"/>
                <a:gd name="T11" fmla="*/ 2147483646 h 286"/>
                <a:gd name="T12" fmla="*/ 2147483646 w 1277"/>
                <a:gd name="T13" fmla="*/ 2147483646 h 286"/>
                <a:gd name="T14" fmla="*/ 2147483646 w 1277"/>
                <a:gd name="T15" fmla="*/ 2147483646 h 286"/>
                <a:gd name="T16" fmla="*/ 2147483646 w 1277"/>
                <a:gd name="T17" fmla="*/ 2147483646 h 286"/>
                <a:gd name="T18" fmla="*/ 2147483646 w 1277"/>
                <a:gd name="T19" fmla="*/ 2147483646 h 286"/>
                <a:gd name="T20" fmla="*/ 2147483646 w 1277"/>
                <a:gd name="T21" fmla="*/ 2147483646 h 286"/>
                <a:gd name="T22" fmla="*/ 2147483646 w 1277"/>
                <a:gd name="T23" fmla="*/ 2147483646 h 286"/>
                <a:gd name="T24" fmla="*/ 2147483646 w 1277"/>
                <a:gd name="T25" fmla="*/ 2147483646 h 286"/>
                <a:gd name="T26" fmla="*/ 2147483646 w 1277"/>
                <a:gd name="T27" fmla="*/ 2147483646 h 286"/>
                <a:gd name="T28" fmla="*/ 2147483646 w 1277"/>
                <a:gd name="T29" fmla="*/ 2147483646 h 286"/>
                <a:gd name="T30" fmla="*/ 2147483646 w 1277"/>
                <a:gd name="T31" fmla="*/ 2147483646 h 286"/>
                <a:gd name="T32" fmla="*/ 2147483646 w 1277"/>
                <a:gd name="T33" fmla="*/ 2147483646 h 286"/>
                <a:gd name="T34" fmla="*/ 2147483646 w 1277"/>
                <a:gd name="T35" fmla="*/ 2147483646 h 286"/>
                <a:gd name="T36" fmla="*/ 2147483646 w 1277"/>
                <a:gd name="T37" fmla="*/ 2147483646 h 286"/>
                <a:gd name="T38" fmla="*/ 2147483646 w 1277"/>
                <a:gd name="T39" fmla="*/ 2147483646 h 286"/>
                <a:gd name="T40" fmla="*/ 2147483646 w 1277"/>
                <a:gd name="T41" fmla="*/ 2147483646 h 286"/>
                <a:gd name="T42" fmla="*/ 2147483646 w 1277"/>
                <a:gd name="T43" fmla="*/ 2147483646 h 286"/>
                <a:gd name="T44" fmla="*/ 2147483646 w 1277"/>
                <a:gd name="T45" fmla="*/ 2147483646 h 286"/>
                <a:gd name="T46" fmla="*/ 2147483646 w 1277"/>
                <a:gd name="T47" fmla="*/ 2147483646 h 286"/>
                <a:gd name="T48" fmla="*/ 2147483646 w 1277"/>
                <a:gd name="T49" fmla="*/ 2147483646 h 286"/>
                <a:gd name="T50" fmla="*/ 2147483646 w 1277"/>
                <a:gd name="T51" fmla="*/ 2147483646 h 286"/>
                <a:gd name="T52" fmla="*/ 2147483646 w 1277"/>
                <a:gd name="T53" fmla="*/ 2147483646 h 286"/>
                <a:gd name="T54" fmla="*/ 2147483646 w 1277"/>
                <a:gd name="T55" fmla="*/ 2147483646 h 286"/>
                <a:gd name="T56" fmla="*/ 2147483646 w 1277"/>
                <a:gd name="T57" fmla="*/ 2147483646 h 286"/>
                <a:gd name="T58" fmla="*/ 2147483646 w 1277"/>
                <a:gd name="T59" fmla="*/ 0 h 286"/>
                <a:gd name="T60" fmla="*/ 2147483646 w 1277"/>
                <a:gd name="T61" fmla="*/ 2147483646 h 286"/>
                <a:gd name="T62" fmla="*/ 2147483646 w 1277"/>
                <a:gd name="T63" fmla="*/ 2147483646 h 286"/>
                <a:gd name="T64" fmla="*/ 2147483646 w 1277"/>
                <a:gd name="T65" fmla="*/ 2147483646 h 286"/>
                <a:gd name="T66" fmla="*/ 2147483646 w 1277"/>
                <a:gd name="T67" fmla="*/ 2147483646 h 286"/>
                <a:gd name="T68" fmla="*/ 2147483646 w 1277"/>
                <a:gd name="T69" fmla="*/ 2147483646 h 286"/>
                <a:gd name="T70" fmla="*/ 2147483646 w 1277"/>
                <a:gd name="T71" fmla="*/ 2147483646 h 286"/>
                <a:gd name="T72" fmla="*/ 2147483646 w 1277"/>
                <a:gd name="T73" fmla="*/ 2147483646 h 286"/>
                <a:gd name="T74" fmla="*/ 2147483646 w 1277"/>
                <a:gd name="T75" fmla="*/ 2147483646 h 286"/>
                <a:gd name="T76" fmla="*/ 2147483646 w 1277"/>
                <a:gd name="T77" fmla="*/ 2147483646 h 286"/>
                <a:gd name="T78" fmla="*/ 2147483646 w 1277"/>
                <a:gd name="T79" fmla="*/ 2147483646 h 286"/>
                <a:gd name="T80" fmla="*/ 2147483646 w 1277"/>
                <a:gd name="T81" fmla="*/ 2147483646 h 286"/>
                <a:gd name="T82" fmla="*/ 2147483646 w 1277"/>
                <a:gd name="T83" fmla="*/ 2147483646 h 286"/>
                <a:gd name="T84" fmla="*/ 2147483646 w 1277"/>
                <a:gd name="T85" fmla="*/ 2147483646 h 286"/>
                <a:gd name="T86" fmla="*/ 2147483646 w 1277"/>
                <a:gd name="T87" fmla="*/ 2147483646 h 286"/>
                <a:gd name="T88" fmla="*/ 2147483646 w 1277"/>
                <a:gd name="T89" fmla="*/ 2147483646 h 286"/>
                <a:gd name="T90" fmla="*/ 2147483646 w 1277"/>
                <a:gd name="T91" fmla="*/ 2147483646 h 286"/>
                <a:gd name="T92" fmla="*/ 2147483646 w 1277"/>
                <a:gd name="T93" fmla="*/ 2147483646 h 286"/>
                <a:gd name="T94" fmla="*/ 2147483646 w 1277"/>
                <a:gd name="T95" fmla="*/ 2147483646 h 286"/>
                <a:gd name="T96" fmla="*/ 2147483646 w 1277"/>
                <a:gd name="T97" fmla="*/ 2147483646 h 286"/>
                <a:gd name="T98" fmla="*/ 2147483646 w 1277"/>
                <a:gd name="T99" fmla="*/ 2147483646 h 286"/>
                <a:gd name="T100" fmla="*/ 2147483646 w 1277"/>
                <a:gd name="T101" fmla="*/ 2147483646 h 286"/>
                <a:gd name="T102" fmla="*/ 2147483646 w 1277"/>
                <a:gd name="T103" fmla="*/ 2147483646 h 286"/>
                <a:gd name="T104" fmla="*/ 2147483646 w 1277"/>
                <a:gd name="T105" fmla="*/ 2147483646 h 286"/>
                <a:gd name="T106" fmla="*/ 2147483646 w 1277"/>
                <a:gd name="T107" fmla="*/ 2147483646 h 286"/>
                <a:gd name="T108" fmla="*/ 2147483646 w 1277"/>
                <a:gd name="T109" fmla="*/ 2147483646 h 286"/>
                <a:gd name="T110" fmla="*/ 2147483646 w 1277"/>
                <a:gd name="T111" fmla="*/ 2147483646 h 286"/>
                <a:gd name="T112" fmla="*/ 2147483646 w 1277"/>
                <a:gd name="T113" fmla="*/ 2147483646 h 286"/>
                <a:gd name="T114" fmla="*/ 2147483646 w 1277"/>
                <a:gd name="T115" fmla="*/ 2147483646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6"/>
                <a:gd name="T176" fmla="*/ 1277 w 127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6">
                  <a:moveTo>
                    <a:pt x="0" y="286"/>
                  </a:moveTo>
                  <a:lnTo>
                    <a:pt x="2" y="285"/>
                  </a:lnTo>
                  <a:lnTo>
                    <a:pt x="4" y="285"/>
                  </a:lnTo>
                  <a:lnTo>
                    <a:pt x="6" y="285"/>
                  </a:lnTo>
                  <a:lnTo>
                    <a:pt x="8" y="285"/>
                  </a:lnTo>
                  <a:lnTo>
                    <a:pt x="10" y="285"/>
                  </a:lnTo>
                  <a:lnTo>
                    <a:pt x="12" y="285"/>
                  </a:lnTo>
                  <a:lnTo>
                    <a:pt x="14" y="285"/>
                  </a:lnTo>
                  <a:lnTo>
                    <a:pt x="16" y="285"/>
                  </a:lnTo>
                  <a:lnTo>
                    <a:pt x="18" y="285"/>
                  </a:lnTo>
                  <a:lnTo>
                    <a:pt x="20" y="285"/>
                  </a:lnTo>
                  <a:lnTo>
                    <a:pt x="22" y="285"/>
                  </a:lnTo>
                  <a:lnTo>
                    <a:pt x="24" y="285"/>
                  </a:lnTo>
                  <a:lnTo>
                    <a:pt x="26" y="285"/>
                  </a:lnTo>
                  <a:lnTo>
                    <a:pt x="28" y="285"/>
                  </a:lnTo>
                  <a:lnTo>
                    <a:pt x="30" y="285"/>
                  </a:lnTo>
                  <a:lnTo>
                    <a:pt x="32" y="284"/>
                  </a:lnTo>
                  <a:lnTo>
                    <a:pt x="34" y="284"/>
                  </a:lnTo>
                  <a:lnTo>
                    <a:pt x="36" y="284"/>
                  </a:lnTo>
                  <a:lnTo>
                    <a:pt x="38" y="284"/>
                  </a:lnTo>
                  <a:lnTo>
                    <a:pt x="40" y="284"/>
                  </a:lnTo>
                  <a:lnTo>
                    <a:pt x="42" y="284"/>
                  </a:lnTo>
                  <a:lnTo>
                    <a:pt x="44" y="284"/>
                  </a:lnTo>
                  <a:lnTo>
                    <a:pt x="46" y="284"/>
                  </a:lnTo>
                  <a:lnTo>
                    <a:pt x="48" y="284"/>
                  </a:lnTo>
                  <a:lnTo>
                    <a:pt x="50" y="284"/>
                  </a:lnTo>
                  <a:lnTo>
                    <a:pt x="52" y="283"/>
                  </a:lnTo>
                  <a:lnTo>
                    <a:pt x="54" y="283"/>
                  </a:lnTo>
                  <a:lnTo>
                    <a:pt x="56" y="283"/>
                  </a:lnTo>
                  <a:lnTo>
                    <a:pt x="58" y="283"/>
                  </a:lnTo>
                  <a:lnTo>
                    <a:pt x="60" y="283"/>
                  </a:lnTo>
                  <a:lnTo>
                    <a:pt x="62" y="283"/>
                  </a:lnTo>
                  <a:lnTo>
                    <a:pt x="64" y="283"/>
                  </a:lnTo>
                  <a:lnTo>
                    <a:pt x="66" y="283"/>
                  </a:lnTo>
                  <a:lnTo>
                    <a:pt x="68" y="283"/>
                  </a:lnTo>
                  <a:lnTo>
                    <a:pt x="70" y="282"/>
                  </a:lnTo>
                  <a:lnTo>
                    <a:pt x="72" y="282"/>
                  </a:lnTo>
                  <a:lnTo>
                    <a:pt x="74" y="282"/>
                  </a:lnTo>
                  <a:lnTo>
                    <a:pt x="76" y="282"/>
                  </a:lnTo>
                  <a:lnTo>
                    <a:pt x="78" y="282"/>
                  </a:lnTo>
                  <a:lnTo>
                    <a:pt x="80" y="282"/>
                  </a:lnTo>
                  <a:lnTo>
                    <a:pt x="82" y="282"/>
                  </a:lnTo>
                  <a:lnTo>
                    <a:pt x="84" y="281"/>
                  </a:lnTo>
                  <a:lnTo>
                    <a:pt x="86" y="281"/>
                  </a:lnTo>
                  <a:lnTo>
                    <a:pt x="88" y="281"/>
                  </a:lnTo>
                  <a:lnTo>
                    <a:pt x="90" y="281"/>
                  </a:lnTo>
                  <a:lnTo>
                    <a:pt x="92" y="281"/>
                  </a:lnTo>
                  <a:lnTo>
                    <a:pt x="94" y="281"/>
                  </a:lnTo>
                  <a:lnTo>
                    <a:pt x="96" y="280"/>
                  </a:lnTo>
                  <a:lnTo>
                    <a:pt x="98" y="280"/>
                  </a:lnTo>
                  <a:lnTo>
                    <a:pt x="100" y="280"/>
                  </a:lnTo>
                  <a:lnTo>
                    <a:pt x="102" y="280"/>
                  </a:lnTo>
                  <a:lnTo>
                    <a:pt x="104" y="280"/>
                  </a:lnTo>
                  <a:lnTo>
                    <a:pt x="106" y="279"/>
                  </a:lnTo>
                  <a:lnTo>
                    <a:pt x="108" y="279"/>
                  </a:lnTo>
                  <a:lnTo>
                    <a:pt x="110" y="279"/>
                  </a:lnTo>
                  <a:lnTo>
                    <a:pt x="112" y="279"/>
                  </a:lnTo>
                  <a:lnTo>
                    <a:pt x="114" y="279"/>
                  </a:lnTo>
                  <a:lnTo>
                    <a:pt x="116" y="278"/>
                  </a:lnTo>
                  <a:lnTo>
                    <a:pt x="118" y="278"/>
                  </a:lnTo>
                  <a:lnTo>
                    <a:pt x="120" y="278"/>
                  </a:lnTo>
                  <a:lnTo>
                    <a:pt x="122" y="278"/>
                  </a:lnTo>
                  <a:lnTo>
                    <a:pt x="124" y="277"/>
                  </a:lnTo>
                  <a:lnTo>
                    <a:pt x="126" y="277"/>
                  </a:lnTo>
                  <a:lnTo>
                    <a:pt x="128" y="277"/>
                  </a:lnTo>
                  <a:lnTo>
                    <a:pt x="130" y="277"/>
                  </a:lnTo>
                  <a:lnTo>
                    <a:pt x="132" y="276"/>
                  </a:lnTo>
                  <a:lnTo>
                    <a:pt x="134" y="276"/>
                  </a:lnTo>
                  <a:lnTo>
                    <a:pt x="136" y="276"/>
                  </a:lnTo>
                  <a:lnTo>
                    <a:pt x="138" y="276"/>
                  </a:lnTo>
                  <a:lnTo>
                    <a:pt x="140" y="275"/>
                  </a:lnTo>
                  <a:lnTo>
                    <a:pt x="142" y="275"/>
                  </a:lnTo>
                  <a:lnTo>
                    <a:pt x="144" y="275"/>
                  </a:lnTo>
                  <a:lnTo>
                    <a:pt x="146" y="274"/>
                  </a:lnTo>
                  <a:lnTo>
                    <a:pt x="148" y="274"/>
                  </a:lnTo>
                  <a:lnTo>
                    <a:pt x="150" y="274"/>
                  </a:lnTo>
                  <a:lnTo>
                    <a:pt x="152" y="273"/>
                  </a:lnTo>
                  <a:lnTo>
                    <a:pt x="154" y="273"/>
                  </a:lnTo>
                  <a:lnTo>
                    <a:pt x="156" y="273"/>
                  </a:lnTo>
                  <a:lnTo>
                    <a:pt x="158" y="272"/>
                  </a:lnTo>
                  <a:lnTo>
                    <a:pt x="160" y="272"/>
                  </a:lnTo>
                  <a:lnTo>
                    <a:pt x="162" y="272"/>
                  </a:lnTo>
                  <a:lnTo>
                    <a:pt x="164" y="271"/>
                  </a:lnTo>
                  <a:lnTo>
                    <a:pt x="166" y="271"/>
                  </a:lnTo>
                  <a:lnTo>
                    <a:pt x="168" y="270"/>
                  </a:lnTo>
                  <a:lnTo>
                    <a:pt x="170" y="270"/>
                  </a:lnTo>
                  <a:lnTo>
                    <a:pt x="172" y="270"/>
                  </a:lnTo>
                  <a:lnTo>
                    <a:pt x="174" y="269"/>
                  </a:lnTo>
                  <a:lnTo>
                    <a:pt x="176" y="269"/>
                  </a:lnTo>
                  <a:lnTo>
                    <a:pt x="178" y="268"/>
                  </a:lnTo>
                  <a:lnTo>
                    <a:pt x="180" y="268"/>
                  </a:lnTo>
                  <a:lnTo>
                    <a:pt x="182" y="268"/>
                  </a:lnTo>
                  <a:lnTo>
                    <a:pt x="184" y="267"/>
                  </a:lnTo>
                  <a:lnTo>
                    <a:pt x="186" y="267"/>
                  </a:lnTo>
                  <a:lnTo>
                    <a:pt x="188" y="266"/>
                  </a:lnTo>
                  <a:lnTo>
                    <a:pt x="190" y="266"/>
                  </a:lnTo>
                  <a:lnTo>
                    <a:pt x="192" y="265"/>
                  </a:lnTo>
                  <a:lnTo>
                    <a:pt x="194" y="265"/>
                  </a:lnTo>
                  <a:lnTo>
                    <a:pt x="196" y="264"/>
                  </a:lnTo>
                  <a:lnTo>
                    <a:pt x="198" y="264"/>
                  </a:lnTo>
                  <a:lnTo>
                    <a:pt x="200" y="263"/>
                  </a:lnTo>
                  <a:lnTo>
                    <a:pt x="202" y="263"/>
                  </a:lnTo>
                  <a:lnTo>
                    <a:pt x="204" y="262"/>
                  </a:lnTo>
                  <a:lnTo>
                    <a:pt x="206" y="262"/>
                  </a:lnTo>
                  <a:lnTo>
                    <a:pt x="208" y="261"/>
                  </a:lnTo>
                  <a:lnTo>
                    <a:pt x="210" y="261"/>
                  </a:lnTo>
                  <a:lnTo>
                    <a:pt x="212" y="260"/>
                  </a:lnTo>
                  <a:lnTo>
                    <a:pt x="214" y="259"/>
                  </a:lnTo>
                  <a:lnTo>
                    <a:pt x="216" y="259"/>
                  </a:lnTo>
                  <a:lnTo>
                    <a:pt x="218" y="258"/>
                  </a:lnTo>
                  <a:lnTo>
                    <a:pt x="220" y="258"/>
                  </a:lnTo>
                  <a:lnTo>
                    <a:pt x="222" y="257"/>
                  </a:lnTo>
                  <a:lnTo>
                    <a:pt x="224" y="256"/>
                  </a:lnTo>
                  <a:lnTo>
                    <a:pt x="226" y="256"/>
                  </a:lnTo>
                  <a:lnTo>
                    <a:pt x="228" y="255"/>
                  </a:lnTo>
                  <a:lnTo>
                    <a:pt x="230" y="254"/>
                  </a:lnTo>
                  <a:lnTo>
                    <a:pt x="232" y="254"/>
                  </a:lnTo>
                  <a:lnTo>
                    <a:pt x="234" y="253"/>
                  </a:lnTo>
                  <a:lnTo>
                    <a:pt x="236" y="252"/>
                  </a:lnTo>
                  <a:lnTo>
                    <a:pt x="238" y="252"/>
                  </a:lnTo>
                  <a:lnTo>
                    <a:pt x="240" y="251"/>
                  </a:lnTo>
                  <a:lnTo>
                    <a:pt x="242" y="250"/>
                  </a:lnTo>
                  <a:lnTo>
                    <a:pt x="244" y="250"/>
                  </a:lnTo>
                  <a:lnTo>
                    <a:pt x="246" y="249"/>
                  </a:lnTo>
                  <a:lnTo>
                    <a:pt x="248" y="248"/>
                  </a:lnTo>
                  <a:lnTo>
                    <a:pt x="250" y="247"/>
                  </a:lnTo>
                  <a:lnTo>
                    <a:pt x="252" y="246"/>
                  </a:lnTo>
                  <a:lnTo>
                    <a:pt x="254" y="246"/>
                  </a:lnTo>
                  <a:lnTo>
                    <a:pt x="256" y="245"/>
                  </a:lnTo>
                  <a:lnTo>
                    <a:pt x="258" y="244"/>
                  </a:lnTo>
                  <a:lnTo>
                    <a:pt x="260" y="243"/>
                  </a:lnTo>
                  <a:lnTo>
                    <a:pt x="262" y="242"/>
                  </a:lnTo>
                  <a:lnTo>
                    <a:pt x="264" y="242"/>
                  </a:lnTo>
                  <a:lnTo>
                    <a:pt x="266" y="241"/>
                  </a:lnTo>
                  <a:lnTo>
                    <a:pt x="268" y="240"/>
                  </a:lnTo>
                  <a:lnTo>
                    <a:pt x="270" y="239"/>
                  </a:lnTo>
                  <a:lnTo>
                    <a:pt x="272" y="238"/>
                  </a:lnTo>
                  <a:lnTo>
                    <a:pt x="274" y="237"/>
                  </a:lnTo>
                  <a:lnTo>
                    <a:pt x="276" y="236"/>
                  </a:lnTo>
                  <a:lnTo>
                    <a:pt x="278" y="235"/>
                  </a:lnTo>
                  <a:lnTo>
                    <a:pt x="280" y="234"/>
                  </a:lnTo>
                  <a:lnTo>
                    <a:pt x="282" y="233"/>
                  </a:lnTo>
                  <a:lnTo>
                    <a:pt x="284" y="232"/>
                  </a:lnTo>
                  <a:lnTo>
                    <a:pt x="286" y="232"/>
                  </a:lnTo>
                  <a:lnTo>
                    <a:pt x="288" y="231"/>
                  </a:lnTo>
                  <a:lnTo>
                    <a:pt x="290" y="230"/>
                  </a:lnTo>
                  <a:lnTo>
                    <a:pt x="292" y="229"/>
                  </a:lnTo>
                  <a:lnTo>
                    <a:pt x="294" y="227"/>
                  </a:lnTo>
                  <a:lnTo>
                    <a:pt x="296" y="226"/>
                  </a:lnTo>
                  <a:lnTo>
                    <a:pt x="298" y="225"/>
                  </a:lnTo>
                  <a:lnTo>
                    <a:pt x="300" y="224"/>
                  </a:lnTo>
                  <a:lnTo>
                    <a:pt x="302" y="223"/>
                  </a:lnTo>
                  <a:lnTo>
                    <a:pt x="304" y="222"/>
                  </a:lnTo>
                  <a:lnTo>
                    <a:pt x="306" y="221"/>
                  </a:lnTo>
                  <a:lnTo>
                    <a:pt x="308" y="220"/>
                  </a:lnTo>
                  <a:lnTo>
                    <a:pt x="310" y="219"/>
                  </a:lnTo>
                  <a:lnTo>
                    <a:pt x="312" y="218"/>
                  </a:lnTo>
                  <a:lnTo>
                    <a:pt x="314" y="217"/>
                  </a:lnTo>
                  <a:lnTo>
                    <a:pt x="316" y="215"/>
                  </a:lnTo>
                  <a:lnTo>
                    <a:pt x="318" y="214"/>
                  </a:lnTo>
                  <a:lnTo>
                    <a:pt x="320" y="213"/>
                  </a:lnTo>
                  <a:lnTo>
                    <a:pt x="322" y="212"/>
                  </a:lnTo>
                  <a:lnTo>
                    <a:pt x="324" y="211"/>
                  </a:lnTo>
                  <a:lnTo>
                    <a:pt x="326" y="210"/>
                  </a:lnTo>
                  <a:lnTo>
                    <a:pt x="328" y="208"/>
                  </a:lnTo>
                  <a:lnTo>
                    <a:pt x="330" y="207"/>
                  </a:lnTo>
                  <a:lnTo>
                    <a:pt x="332" y="206"/>
                  </a:lnTo>
                  <a:lnTo>
                    <a:pt x="334" y="205"/>
                  </a:lnTo>
                  <a:lnTo>
                    <a:pt x="336" y="203"/>
                  </a:lnTo>
                  <a:lnTo>
                    <a:pt x="338" y="202"/>
                  </a:lnTo>
                  <a:lnTo>
                    <a:pt x="340" y="201"/>
                  </a:lnTo>
                  <a:lnTo>
                    <a:pt x="342" y="199"/>
                  </a:lnTo>
                  <a:lnTo>
                    <a:pt x="344" y="198"/>
                  </a:lnTo>
                  <a:lnTo>
                    <a:pt x="346" y="197"/>
                  </a:lnTo>
                  <a:lnTo>
                    <a:pt x="348" y="195"/>
                  </a:lnTo>
                  <a:lnTo>
                    <a:pt x="350" y="194"/>
                  </a:lnTo>
                  <a:lnTo>
                    <a:pt x="352" y="193"/>
                  </a:lnTo>
                  <a:lnTo>
                    <a:pt x="354" y="191"/>
                  </a:lnTo>
                  <a:lnTo>
                    <a:pt x="356" y="190"/>
                  </a:lnTo>
                  <a:lnTo>
                    <a:pt x="358" y="189"/>
                  </a:lnTo>
                  <a:lnTo>
                    <a:pt x="360" y="187"/>
                  </a:lnTo>
                  <a:lnTo>
                    <a:pt x="362" y="186"/>
                  </a:lnTo>
                  <a:lnTo>
                    <a:pt x="364" y="184"/>
                  </a:lnTo>
                  <a:lnTo>
                    <a:pt x="366" y="183"/>
                  </a:lnTo>
                  <a:lnTo>
                    <a:pt x="368" y="181"/>
                  </a:lnTo>
                  <a:lnTo>
                    <a:pt x="370" y="180"/>
                  </a:lnTo>
                  <a:lnTo>
                    <a:pt x="372" y="178"/>
                  </a:lnTo>
                  <a:lnTo>
                    <a:pt x="374" y="177"/>
                  </a:lnTo>
                  <a:lnTo>
                    <a:pt x="376" y="175"/>
                  </a:lnTo>
                  <a:lnTo>
                    <a:pt x="378" y="174"/>
                  </a:lnTo>
                  <a:lnTo>
                    <a:pt x="380" y="172"/>
                  </a:lnTo>
                  <a:lnTo>
                    <a:pt x="382" y="171"/>
                  </a:lnTo>
                  <a:lnTo>
                    <a:pt x="384" y="169"/>
                  </a:lnTo>
                  <a:lnTo>
                    <a:pt x="386" y="168"/>
                  </a:lnTo>
                  <a:lnTo>
                    <a:pt x="388" y="166"/>
                  </a:lnTo>
                  <a:lnTo>
                    <a:pt x="390" y="165"/>
                  </a:lnTo>
                  <a:lnTo>
                    <a:pt x="392" y="163"/>
                  </a:lnTo>
                  <a:lnTo>
                    <a:pt x="394" y="162"/>
                  </a:lnTo>
                  <a:lnTo>
                    <a:pt x="396" y="160"/>
                  </a:lnTo>
                  <a:lnTo>
                    <a:pt x="398" y="159"/>
                  </a:lnTo>
                  <a:lnTo>
                    <a:pt x="400" y="157"/>
                  </a:lnTo>
                  <a:lnTo>
                    <a:pt x="402" y="155"/>
                  </a:lnTo>
                  <a:lnTo>
                    <a:pt x="404" y="154"/>
                  </a:lnTo>
                  <a:lnTo>
                    <a:pt x="406" y="152"/>
                  </a:lnTo>
                  <a:lnTo>
                    <a:pt x="408" y="151"/>
                  </a:lnTo>
                  <a:lnTo>
                    <a:pt x="410" y="149"/>
                  </a:lnTo>
                  <a:lnTo>
                    <a:pt x="412" y="147"/>
                  </a:lnTo>
                  <a:lnTo>
                    <a:pt x="414" y="146"/>
                  </a:lnTo>
                  <a:lnTo>
                    <a:pt x="416" y="144"/>
                  </a:lnTo>
                  <a:lnTo>
                    <a:pt x="418" y="142"/>
                  </a:lnTo>
                  <a:lnTo>
                    <a:pt x="420" y="141"/>
                  </a:lnTo>
                  <a:lnTo>
                    <a:pt x="422" y="139"/>
                  </a:lnTo>
                  <a:lnTo>
                    <a:pt x="424" y="137"/>
                  </a:lnTo>
                  <a:lnTo>
                    <a:pt x="426" y="136"/>
                  </a:lnTo>
                  <a:lnTo>
                    <a:pt x="428" y="134"/>
                  </a:lnTo>
                  <a:lnTo>
                    <a:pt x="430" y="132"/>
                  </a:lnTo>
                  <a:lnTo>
                    <a:pt x="432" y="131"/>
                  </a:lnTo>
                  <a:lnTo>
                    <a:pt x="434" y="129"/>
                  </a:lnTo>
                  <a:lnTo>
                    <a:pt x="436" y="127"/>
                  </a:lnTo>
                  <a:lnTo>
                    <a:pt x="438" y="126"/>
                  </a:lnTo>
                  <a:lnTo>
                    <a:pt x="440" y="124"/>
                  </a:lnTo>
                  <a:lnTo>
                    <a:pt x="442" y="122"/>
                  </a:lnTo>
                  <a:lnTo>
                    <a:pt x="444" y="121"/>
                  </a:lnTo>
                  <a:lnTo>
                    <a:pt x="446" y="119"/>
                  </a:lnTo>
                  <a:lnTo>
                    <a:pt x="448" y="117"/>
                  </a:lnTo>
                  <a:lnTo>
                    <a:pt x="450" y="116"/>
                  </a:lnTo>
                  <a:lnTo>
                    <a:pt x="452" y="114"/>
                  </a:lnTo>
                  <a:lnTo>
                    <a:pt x="454" y="112"/>
                  </a:lnTo>
                  <a:lnTo>
                    <a:pt x="456" y="111"/>
                  </a:lnTo>
                  <a:lnTo>
                    <a:pt x="458" y="109"/>
                  </a:lnTo>
                  <a:lnTo>
                    <a:pt x="460" y="107"/>
                  </a:lnTo>
                  <a:lnTo>
                    <a:pt x="462" y="105"/>
                  </a:lnTo>
                  <a:lnTo>
                    <a:pt x="464" y="104"/>
                  </a:lnTo>
                  <a:lnTo>
                    <a:pt x="466" y="102"/>
                  </a:lnTo>
                  <a:lnTo>
                    <a:pt x="468" y="100"/>
                  </a:lnTo>
                  <a:lnTo>
                    <a:pt x="470" y="99"/>
                  </a:lnTo>
                  <a:lnTo>
                    <a:pt x="472" y="97"/>
                  </a:lnTo>
                  <a:lnTo>
                    <a:pt x="474" y="95"/>
                  </a:lnTo>
                  <a:lnTo>
                    <a:pt x="476" y="94"/>
                  </a:lnTo>
                  <a:lnTo>
                    <a:pt x="478" y="92"/>
                  </a:lnTo>
                  <a:lnTo>
                    <a:pt x="480" y="90"/>
                  </a:lnTo>
                  <a:lnTo>
                    <a:pt x="482" y="89"/>
                  </a:lnTo>
                  <a:lnTo>
                    <a:pt x="484" y="87"/>
                  </a:lnTo>
                  <a:lnTo>
                    <a:pt x="486" y="85"/>
                  </a:lnTo>
                  <a:lnTo>
                    <a:pt x="488" y="84"/>
                  </a:lnTo>
                  <a:lnTo>
                    <a:pt x="490" y="82"/>
                  </a:lnTo>
                  <a:lnTo>
                    <a:pt x="492" y="81"/>
                  </a:lnTo>
                  <a:lnTo>
                    <a:pt x="494" y="79"/>
                  </a:lnTo>
                  <a:lnTo>
                    <a:pt x="496" y="77"/>
                  </a:lnTo>
                  <a:lnTo>
                    <a:pt x="498" y="76"/>
                  </a:lnTo>
                  <a:lnTo>
                    <a:pt x="500" y="74"/>
                  </a:lnTo>
                  <a:lnTo>
                    <a:pt x="502" y="72"/>
                  </a:lnTo>
                  <a:lnTo>
                    <a:pt x="504" y="71"/>
                  </a:lnTo>
                  <a:lnTo>
                    <a:pt x="506" y="69"/>
                  </a:lnTo>
                  <a:lnTo>
                    <a:pt x="508" y="68"/>
                  </a:lnTo>
                  <a:lnTo>
                    <a:pt x="510" y="66"/>
                  </a:lnTo>
                  <a:lnTo>
                    <a:pt x="512" y="65"/>
                  </a:lnTo>
                  <a:lnTo>
                    <a:pt x="514" y="63"/>
                  </a:lnTo>
                  <a:lnTo>
                    <a:pt x="516" y="62"/>
                  </a:lnTo>
                  <a:lnTo>
                    <a:pt x="518" y="60"/>
                  </a:lnTo>
                  <a:lnTo>
                    <a:pt x="520" y="59"/>
                  </a:lnTo>
                  <a:lnTo>
                    <a:pt x="522" y="57"/>
                  </a:lnTo>
                  <a:lnTo>
                    <a:pt x="524" y="56"/>
                  </a:lnTo>
                  <a:lnTo>
                    <a:pt x="526" y="54"/>
                  </a:lnTo>
                  <a:lnTo>
                    <a:pt x="528" y="53"/>
                  </a:lnTo>
                  <a:lnTo>
                    <a:pt x="530" y="51"/>
                  </a:lnTo>
                  <a:lnTo>
                    <a:pt x="532" y="50"/>
                  </a:lnTo>
                  <a:lnTo>
                    <a:pt x="534" y="48"/>
                  </a:lnTo>
                  <a:lnTo>
                    <a:pt x="536" y="47"/>
                  </a:lnTo>
                  <a:lnTo>
                    <a:pt x="538" y="46"/>
                  </a:lnTo>
                  <a:lnTo>
                    <a:pt x="540" y="44"/>
                  </a:lnTo>
                  <a:lnTo>
                    <a:pt x="542" y="43"/>
                  </a:lnTo>
                  <a:lnTo>
                    <a:pt x="544" y="42"/>
                  </a:lnTo>
                  <a:lnTo>
                    <a:pt x="546" y="40"/>
                  </a:lnTo>
                  <a:lnTo>
                    <a:pt x="548" y="39"/>
                  </a:lnTo>
                  <a:lnTo>
                    <a:pt x="550" y="38"/>
                  </a:lnTo>
                  <a:lnTo>
                    <a:pt x="552" y="36"/>
                  </a:lnTo>
                  <a:lnTo>
                    <a:pt x="554" y="35"/>
                  </a:lnTo>
                  <a:lnTo>
                    <a:pt x="556" y="34"/>
                  </a:lnTo>
                  <a:lnTo>
                    <a:pt x="558" y="33"/>
                  </a:lnTo>
                  <a:lnTo>
                    <a:pt x="560" y="32"/>
                  </a:lnTo>
                  <a:lnTo>
                    <a:pt x="562" y="30"/>
                  </a:lnTo>
                  <a:lnTo>
                    <a:pt x="564" y="29"/>
                  </a:lnTo>
                  <a:lnTo>
                    <a:pt x="566" y="28"/>
                  </a:lnTo>
                  <a:lnTo>
                    <a:pt x="568" y="27"/>
                  </a:lnTo>
                  <a:lnTo>
                    <a:pt x="570" y="26"/>
                  </a:lnTo>
                  <a:lnTo>
                    <a:pt x="572" y="25"/>
                  </a:lnTo>
                  <a:lnTo>
                    <a:pt x="574" y="24"/>
                  </a:lnTo>
                  <a:lnTo>
                    <a:pt x="576" y="23"/>
                  </a:lnTo>
                  <a:lnTo>
                    <a:pt x="578" y="22"/>
                  </a:lnTo>
                  <a:lnTo>
                    <a:pt x="580" y="21"/>
                  </a:lnTo>
                  <a:lnTo>
                    <a:pt x="582" y="20"/>
                  </a:lnTo>
                  <a:lnTo>
                    <a:pt x="584" y="19"/>
                  </a:lnTo>
                  <a:lnTo>
                    <a:pt x="586" y="18"/>
                  </a:lnTo>
                  <a:lnTo>
                    <a:pt x="588" y="17"/>
                  </a:lnTo>
                  <a:lnTo>
                    <a:pt x="590" y="16"/>
                  </a:lnTo>
                  <a:lnTo>
                    <a:pt x="592" y="15"/>
                  </a:lnTo>
                  <a:lnTo>
                    <a:pt x="594" y="14"/>
                  </a:lnTo>
                  <a:lnTo>
                    <a:pt x="596" y="13"/>
                  </a:lnTo>
                  <a:lnTo>
                    <a:pt x="598" y="13"/>
                  </a:lnTo>
                  <a:lnTo>
                    <a:pt x="600" y="12"/>
                  </a:lnTo>
                  <a:lnTo>
                    <a:pt x="602" y="11"/>
                  </a:lnTo>
                  <a:lnTo>
                    <a:pt x="604" y="10"/>
                  </a:lnTo>
                  <a:lnTo>
                    <a:pt x="606" y="10"/>
                  </a:lnTo>
                  <a:lnTo>
                    <a:pt x="608" y="9"/>
                  </a:lnTo>
                  <a:lnTo>
                    <a:pt x="610" y="8"/>
                  </a:lnTo>
                  <a:lnTo>
                    <a:pt x="612" y="8"/>
                  </a:lnTo>
                  <a:lnTo>
                    <a:pt x="614" y="7"/>
                  </a:lnTo>
                  <a:lnTo>
                    <a:pt x="616" y="7"/>
                  </a:lnTo>
                  <a:lnTo>
                    <a:pt x="618" y="6"/>
                  </a:lnTo>
                  <a:lnTo>
                    <a:pt x="620" y="5"/>
                  </a:lnTo>
                  <a:lnTo>
                    <a:pt x="622" y="5"/>
                  </a:lnTo>
                  <a:lnTo>
                    <a:pt x="624" y="4"/>
                  </a:lnTo>
                  <a:lnTo>
                    <a:pt x="626" y="4"/>
                  </a:lnTo>
                  <a:lnTo>
                    <a:pt x="628" y="4"/>
                  </a:lnTo>
                  <a:lnTo>
                    <a:pt x="630" y="3"/>
                  </a:lnTo>
                  <a:lnTo>
                    <a:pt x="632" y="3"/>
                  </a:lnTo>
                  <a:lnTo>
                    <a:pt x="634" y="2"/>
                  </a:lnTo>
                  <a:lnTo>
                    <a:pt x="636" y="2"/>
                  </a:lnTo>
                  <a:lnTo>
                    <a:pt x="638" y="2"/>
                  </a:lnTo>
                  <a:lnTo>
                    <a:pt x="640" y="2"/>
                  </a:lnTo>
                  <a:lnTo>
                    <a:pt x="642" y="1"/>
                  </a:lnTo>
                  <a:lnTo>
                    <a:pt x="644" y="1"/>
                  </a:lnTo>
                  <a:lnTo>
                    <a:pt x="646" y="1"/>
                  </a:lnTo>
                  <a:lnTo>
                    <a:pt x="648" y="1"/>
                  </a:lnTo>
                  <a:lnTo>
                    <a:pt x="650" y="1"/>
                  </a:lnTo>
                  <a:lnTo>
                    <a:pt x="652" y="1"/>
                  </a:lnTo>
                  <a:lnTo>
                    <a:pt x="654" y="0"/>
                  </a:lnTo>
                  <a:lnTo>
                    <a:pt x="656" y="0"/>
                  </a:lnTo>
                  <a:lnTo>
                    <a:pt x="658" y="0"/>
                  </a:lnTo>
                  <a:lnTo>
                    <a:pt x="660" y="0"/>
                  </a:lnTo>
                  <a:lnTo>
                    <a:pt x="662" y="0"/>
                  </a:lnTo>
                  <a:lnTo>
                    <a:pt x="664" y="1"/>
                  </a:lnTo>
                  <a:lnTo>
                    <a:pt x="666" y="1"/>
                  </a:lnTo>
                  <a:lnTo>
                    <a:pt x="668" y="1"/>
                  </a:lnTo>
                  <a:lnTo>
                    <a:pt x="670" y="1"/>
                  </a:lnTo>
                  <a:lnTo>
                    <a:pt x="672" y="1"/>
                  </a:lnTo>
                  <a:lnTo>
                    <a:pt x="674" y="1"/>
                  </a:lnTo>
                  <a:lnTo>
                    <a:pt x="676" y="1"/>
                  </a:lnTo>
                  <a:lnTo>
                    <a:pt x="678" y="2"/>
                  </a:lnTo>
                  <a:lnTo>
                    <a:pt x="680" y="2"/>
                  </a:lnTo>
                  <a:lnTo>
                    <a:pt x="682" y="2"/>
                  </a:lnTo>
                  <a:lnTo>
                    <a:pt x="684" y="3"/>
                  </a:lnTo>
                  <a:lnTo>
                    <a:pt x="686" y="3"/>
                  </a:lnTo>
                  <a:lnTo>
                    <a:pt x="688" y="3"/>
                  </a:lnTo>
                  <a:lnTo>
                    <a:pt x="690" y="4"/>
                  </a:lnTo>
                  <a:lnTo>
                    <a:pt x="692" y="4"/>
                  </a:lnTo>
                  <a:lnTo>
                    <a:pt x="694" y="5"/>
                  </a:lnTo>
                  <a:lnTo>
                    <a:pt x="696" y="5"/>
                  </a:lnTo>
                  <a:lnTo>
                    <a:pt x="698" y="6"/>
                  </a:lnTo>
                  <a:lnTo>
                    <a:pt x="700" y="6"/>
                  </a:lnTo>
                  <a:lnTo>
                    <a:pt x="702" y="7"/>
                  </a:lnTo>
                  <a:lnTo>
                    <a:pt x="704" y="7"/>
                  </a:lnTo>
                  <a:lnTo>
                    <a:pt x="706" y="8"/>
                  </a:lnTo>
                  <a:lnTo>
                    <a:pt x="708" y="9"/>
                  </a:lnTo>
                  <a:lnTo>
                    <a:pt x="710" y="9"/>
                  </a:lnTo>
                  <a:lnTo>
                    <a:pt x="712" y="10"/>
                  </a:lnTo>
                  <a:lnTo>
                    <a:pt x="714" y="11"/>
                  </a:lnTo>
                  <a:lnTo>
                    <a:pt x="716" y="11"/>
                  </a:lnTo>
                  <a:lnTo>
                    <a:pt x="718" y="12"/>
                  </a:lnTo>
                  <a:lnTo>
                    <a:pt x="720" y="13"/>
                  </a:lnTo>
                  <a:lnTo>
                    <a:pt x="722" y="14"/>
                  </a:lnTo>
                  <a:lnTo>
                    <a:pt x="724" y="15"/>
                  </a:lnTo>
                  <a:lnTo>
                    <a:pt x="726" y="15"/>
                  </a:lnTo>
                  <a:lnTo>
                    <a:pt x="728" y="16"/>
                  </a:lnTo>
                  <a:lnTo>
                    <a:pt x="730" y="17"/>
                  </a:lnTo>
                  <a:lnTo>
                    <a:pt x="732" y="18"/>
                  </a:lnTo>
                  <a:lnTo>
                    <a:pt x="734" y="19"/>
                  </a:lnTo>
                  <a:lnTo>
                    <a:pt x="736" y="20"/>
                  </a:lnTo>
                  <a:lnTo>
                    <a:pt x="738" y="21"/>
                  </a:lnTo>
                  <a:lnTo>
                    <a:pt x="740" y="22"/>
                  </a:lnTo>
                  <a:lnTo>
                    <a:pt x="742" y="23"/>
                  </a:lnTo>
                  <a:lnTo>
                    <a:pt x="744" y="24"/>
                  </a:lnTo>
                  <a:lnTo>
                    <a:pt x="746" y="25"/>
                  </a:lnTo>
                  <a:lnTo>
                    <a:pt x="748" y="26"/>
                  </a:lnTo>
                  <a:lnTo>
                    <a:pt x="750" y="27"/>
                  </a:lnTo>
                  <a:lnTo>
                    <a:pt x="752" y="29"/>
                  </a:lnTo>
                  <a:lnTo>
                    <a:pt x="754" y="30"/>
                  </a:lnTo>
                  <a:lnTo>
                    <a:pt x="756" y="31"/>
                  </a:lnTo>
                  <a:lnTo>
                    <a:pt x="758" y="32"/>
                  </a:lnTo>
                  <a:lnTo>
                    <a:pt x="760" y="33"/>
                  </a:lnTo>
                  <a:lnTo>
                    <a:pt x="762" y="34"/>
                  </a:lnTo>
                  <a:lnTo>
                    <a:pt x="764" y="36"/>
                  </a:lnTo>
                  <a:lnTo>
                    <a:pt x="766" y="37"/>
                  </a:lnTo>
                  <a:lnTo>
                    <a:pt x="768" y="38"/>
                  </a:lnTo>
                  <a:lnTo>
                    <a:pt x="770" y="40"/>
                  </a:lnTo>
                  <a:lnTo>
                    <a:pt x="772" y="41"/>
                  </a:lnTo>
                  <a:lnTo>
                    <a:pt x="774" y="42"/>
                  </a:lnTo>
                  <a:lnTo>
                    <a:pt x="776" y="44"/>
                  </a:lnTo>
                  <a:lnTo>
                    <a:pt x="778" y="45"/>
                  </a:lnTo>
                  <a:lnTo>
                    <a:pt x="780" y="46"/>
                  </a:lnTo>
                  <a:lnTo>
                    <a:pt x="782" y="48"/>
                  </a:lnTo>
                  <a:lnTo>
                    <a:pt x="784" y="49"/>
                  </a:lnTo>
                  <a:lnTo>
                    <a:pt x="786" y="50"/>
                  </a:lnTo>
                  <a:lnTo>
                    <a:pt x="788" y="52"/>
                  </a:lnTo>
                  <a:lnTo>
                    <a:pt x="790" y="53"/>
                  </a:lnTo>
                  <a:lnTo>
                    <a:pt x="792" y="55"/>
                  </a:lnTo>
                  <a:lnTo>
                    <a:pt x="794" y="56"/>
                  </a:lnTo>
                  <a:lnTo>
                    <a:pt x="796" y="58"/>
                  </a:lnTo>
                  <a:lnTo>
                    <a:pt x="798" y="59"/>
                  </a:lnTo>
                  <a:lnTo>
                    <a:pt x="800" y="61"/>
                  </a:lnTo>
                  <a:lnTo>
                    <a:pt x="802" y="62"/>
                  </a:lnTo>
                  <a:lnTo>
                    <a:pt x="804" y="64"/>
                  </a:lnTo>
                  <a:lnTo>
                    <a:pt x="806" y="65"/>
                  </a:lnTo>
                  <a:lnTo>
                    <a:pt x="808" y="67"/>
                  </a:lnTo>
                  <a:lnTo>
                    <a:pt x="810" y="68"/>
                  </a:lnTo>
                  <a:lnTo>
                    <a:pt x="812" y="70"/>
                  </a:lnTo>
                  <a:lnTo>
                    <a:pt x="814" y="72"/>
                  </a:lnTo>
                  <a:lnTo>
                    <a:pt x="816" y="73"/>
                  </a:lnTo>
                  <a:lnTo>
                    <a:pt x="818" y="75"/>
                  </a:lnTo>
                  <a:lnTo>
                    <a:pt x="820" y="76"/>
                  </a:lnTo>
                  <a:lnTo>
                    <a:pt x="822" y="78"/>
                  </a:lnTo>
                  <a:lnTo>
                    <a:pt x="824" y="80"/>
                  </a:lnTo>
                  <a:lnTo>
                    <a:pt x="826" y="81"/>
                  </a:lnTo>
                  <a:lnTo>
                    <a:pt x="828" y="83"/>
                  </a:lnTo>
                  <a:lnTo>
                    <a:pt x="830" y="84"/>
                  </a:lnTo>
                  <a:lnTo>
                    <a:pt x="832" y="86"/>
                  </a:lnTo>
                  <a:lnTo>
                    <a:pt x="834" y="88"/>
                  </a:lnTo>
                  <a:lnTo>
                    <a:pt x="836" y="89"/>
                  </a:lnTo>
                  <a:lnTo>
                    <a:pt x="838" y="91"/>
                  </a:lnTo>
                  <a:lnTo>
                    <a:pt x="840" y="93"/>
                  </a:lnTo>
                  <a:lnTo>
                    <a:pt x="842" y="94"/>
                  </a:lnTo>
                  <a:lnTo>
                    <a:pt x="844" y="96"/>
                  </a:lnTo>
                  <a:lnTo>
                    <a:pt x="846" y="98"/>
                  </a:lnTo>
                  <a:lnTo>
                    <a:pt x="848" y="99"/>
                  </a:lnTo>
                  <a:lnTo>
                    <a:pt x="850" y="101"/>
                  </a:lnTo>
                  <a:lnTo>
                    <a:pt x="852" y="103"/>
                  </a:lnTo>
                  <a:lnTo>
                    <a:pt x="854" y="105"/>
                  </a:lnTo>
                  <a:lnTo>
                    <a:pt x="856" y="106"/>
                  </a:lnTo>
                  <a:lnTo>
                    <a:pt x="858" y="108"/>
                  </a:lnTo>
                  <a:lnTo>
                    <a:pt x="860" y="110"/>
                  </a:lnTo>
                  <a:lnTo>
                    <a:pt x="862" y="111"/>
                  </a:lnTo>
                  <a:lnTo>
                    <a:pt x="864" y="113"/>
                  </a:lnTo>
                  <a:lnTo>
                    <a:pt x="866" y="115"/>
                  </a:lnTo>
                  <a:lnTo>
                    <a:pt x="868" y="116"/>
                  </a:lnTo>
                  <a:lnTo>
                    <a:pt x="870" y="118"/>
                  </a:lnTo>
                  <a:lnTo>
                    <a:pt x="872" y="120"/>
                  </a:lnTo>
                  <a:lnTo>
                    <a:pt x="874" y="121"/>
                  </a:lnTo>
                  <a:lnTo>
                    <a:pt x="876" y="123"/>
                  </a:lnTo>
                  <a:lnTo>
                    <a:pt x="878" y="125"/>
                  </a:lnTo>
                  <a:lnTo>
                    <a:pt x="880" y="126"/>
                  </a:lnTo>
                  <a:lnTo>
                    <a:pt x="882" y="128"/>
                  </a:lnTo>
                  <a:lnTo>
                    <a:pt x="884" y="130"/>
                  </a:lnTo>
                  <a:lnTo>
                    <a:pt x="886" y="131"/>
                  </a:lnTo>
                  <a:lnTo>
                    <a:pt x="888" y="133"/>
                  </a:lnTo>
                  <a:lnTo>
                    <a:pt x="890" y="135"/>
                  </a:lnTo>
                  <a:lnTo>
                    <a:pt x="892" y="136"/>
                  </a:lnTo>
                  <a:lnTo>
                    <a:pt x="894" y="138"/>
                  </a:lnTo>
                  <a:lnTo>
                    <a:pt x="896" y="140"/>
                  </a:lnTo>
                  <a:lnTo>
                    <a:pt x="898" y="141"/>
                  </a:lnTo>
                  <a:lnTo>
                    <a:pt x="900" y="143"/>
                  </a:lnTo>
                  <a:lnTo>
                    <a:pt x="902" y="145"/>
                  </a:lnTo>
                  <a:lnTo>
                    <a:pt x="904" y="146"/>
                  </a:lnTo>
                  <a:lnTo>
                    <a:pt x="906" y="148"/>
                  </a:lnTo>
                  <a:lnTo>
                    <a:pt x="908" y="150"/>
                  </a:lnTo>
                  <a:lnTo>
                    <a:pt x="910" y="151"/>
                  </a:lnTo>
                  <a:lnTo>
                    <a:pt x="912" y="153"/>
                  </a:lnTo>
                  <a:lnTo>
                    <a:pt x="914" y="154"/>
                  </a:lnTo>
                  <a:lnTo>
                    <a:pt x="916" y="156"/>
                  </a:lnTo>
                  <a:lnTo>
                    <a:pt x="918" y="158"/>
                  </a:lnTo>
                  <a:lnTo>
                    <a:pt x="920" y="159"/>
                  </a:lnTo>
                  <a:lnTo>
                    <a:pt x="922" y="161"/>
                  </a:lnTo>
                  <a:lnTo>
                    <a:pt x="924" y="162"/>
                  </a:lnTo>
                  <a:lnTo>
                    <a:pt x="926" y="164"/>
                  </a:lnTo>
                  <a:lnTo>
                    <a:pt x="928" y="165"/>
                  </a:lnTo>
                  <a:lnTo>
                    <a:pt x="930" y="167"/>
                  </a:lnTo>
                  <a:lnTo>
                    <a:pt x="932" y="169"/>
                  </a:lnTo>
                  <a:lnTo>
                    <a:pt x="934" y="170"/>
                  </a:lnTo>
                  <a:lnTo>
                    <a:pt x="936" y="172"/>
                  </a:lnTo>
                  <a:lnTo>
                    <a:pt x="938" y="173"/>
                  </a:lnTo>
                  <a:lnTo>
                    <a:pt x="940" y="175"/>
                  </a:lnTo>
                  <a:lnTo>
                    <a:pt x="942" y="176"/>
                  </a:lnTo>
                  <a:lnTo>
                    <a:pt x="944" y="178"/>
                  </a:lnTo>
                  <a:lnTo>
                    <a:pt x="946" y="179"/>
                  </a:lnTo>
                  <a:lnTo>
                    <a:pt x="948" y="181"/>
                  </a:lnTo>
                  <a:lnTo>
                    <a:pt x="950" y="182"/>
                  </a:lnTo>
                  <a:lnTo>
                    <a:pt x="952" y="183"/>
                  </a:lnTo>
                  <a:lnTo>
                    <a:pt x="954" y="185"/>
                  </a:lnTo>
                  <a:lnTo>
                    <a:pt x="956" y="186"/>
                  </a:lnTo>
                  <a:lnTo>
                    <a:pt x="958" y="188"/>
                  </a:lnTo>
                  <a:lnTo>
                    <a:pt x="960" y="189"/>
                  </a:lnTo>
                  <a:lnTo>
                    <a:pt x="962" y="190"/>
                  </a:lnTo>
                  <a:lnTo>
                    <a:pt x="964" y="192"/>
                  </a:lnTo>
                  <a:lnTo>
                    <a:pt x="966" y="193"/>
                  </a:lnTo>
                  <a:lnTo>
                    <a:pt x="968" y="195"/>
                  </a:lnTo>
                  <a:lnTo>
                    <a:pt x="970" y="196"/>
                  </a:lnTo>
                  <a:lnTo>
                    <a:pt x="972" y="197"/>
                  </a:lnTo>
                  <a:lnTo>
                    <a:pt x="974" y="199"/>
                  </a:lnTo>
                  <a:lnTo>
                    <a:pt x="976" y="200"/>
                  </a:lnTo>
                  <a:lnTo>
                    <a:pt x="978" y="201"/>
                  </a:lnTo>
                  <a:lnTo>
                    <a:pt x="980" y="203"/>
                  </a:lnTo>
                  <a:lnTo>
                    <a:pt x="982" y="204"/>
                  </a:lnTo>
                  <a:lnTo>
                    <a:pt x="984" y="205"/>
                  </a:lnTo>
                  <a:lnTo>
                    <a:pt x="986" y="206"/>
                  </a:lnTo>
                  <a:lnTo>
                    <a:pt x="988" y="208"/>
                  </a:lnTo>
                  <a:lnTo>
                    <a:pt x="990" y="209"/>
                  </a:lnTo>
                  <a:lnTo>
                    <a:pt x="992" y="210"/>
                  </a:lnTo>
                  <a:lnTo>
                    <a:pt x="994" y="211"/>
                  </a:lnTo>
                  <a:lnTo>
                    <a:pt x="996" y="212"/>
                  </a:lnTo>
                  <a:lnTo>
                    <a:pt x="998" y="214"/>
                  </a:lnTo>
                  <a:lnTo>
                    <a:pt x="1000" y="215"/>
                  </a:lnTo>
                  <a:lnTo>
                    <a:pt x="1002" y="216"/>
                  </a:lnTo>
                  <a:lnTo>
                    <a:pt x="1004" y="217"/>
                  </a:lnTo>
                  <a:lnTo>
                    <a:pt x="1006" y="218"/>
                  </a:lnTo>
                  <a:lnTo>
                    <a:pt x="1008" y="219"/>
                  </a:lnTo>
                  <a:lnTo>
                    <a:pt x="1010" y="220"/>
                  </a:lnTo>
                  <a:lnTo>
                    <a:pt x="1012" y="222"/>
                  </a:lnTo>
                  <a:lnTo>
                    <a:pt x="1014" y="223"/>
                  </a:lnTo>
                  <a:lnTo>
                    <a:pt x="1016" y="224"/>
                  </a:lnTo>
                  <a:lnTo>
                    <a:pt x="1018" y="225"/>
                  </a:lnTo>
                  <a:lnTo>
                    <a:pt x="1020" y="226"/>
                  </a:lnTo>
                  <a:lnTo>
                    <a:pt x="1022" y="227"/>
                  </a:lnTo>
                  <a:lnTo>
                    <a:pt x="1024" y="228"/>
                  </a:lnTo>
                  <a:lnTo>
                    <a:pt x="1026" y="229"/>
                  </a:lnTo>
                  <a:lnTo>
                    <a:pt x="1028" y="230"/>
                  </a:lnTo>
                  <a:lnTo>
                    <a:pt x="1030" y="231"/>
                  </a:lnTo>
                  <a:lnTo>
                    <a:pt x="1032" y="232"/>
                  </a:lnTo>
                  <a:lnTo>
                    <a:pt x="1034" y="233"/>
                  </a:lnTo>
                  <a:lnTo>
                    <a:pt x="1036" y="234"/>
                  </a:lnTo>
                  <a:lnTo>
                    <a:pt x="1038" y="235"/>
                  </a:lnTo>
                  <a:lnTo>
                    <a:pt x="1040" y="236"/>
                  </a:lnTo>
                  <a:lnTo>
                    <a:pt x="1042" y="237"/>
                  </a:lnTo>
                  <a:lnTo>
                    <a:pt x="1044" y="238"/>
                  </a:lnTo>
                  <a:lnTo>
                    <a:pt x="1046" y="238"/>
                  </a:lnTo>
                  <a:lnTo>
                    <a:pt x="1048" y="239"/>
                  </a:lnTo>
                  <a:lnTo>
                    <a:pt x="1050" y="240"/>
                  </a:lnTo>
                  <a:lnTo>
                    <a:pt x="1052" y="241"/>
                  </a:lnTo>
                  <a:lnTo>
                    <a:pt x="1054" y="242"/>
                  </a:lnTo>
                  <a:lnTo>
                    <a:pt x="1056" y="243"/>
                  </a:lnTo>
                  <a:lnTo>
                    <a:pt x="1058" y="244"/>
                  </a:lnTo>
                  <a:lnTo>
                    <a:pt x="1060" y="244"/>
                  </a:lnTo>
                  <a:lnTo>
                    <a:pt x="1062" y="245"/>
                  </a:lnTo>
                  <a:lnTo>
                    <a:pt x="1064" y="246"/>
                  </a:lnTo>
                  <a:lnTo>
                    <a:pt x="1066" y="247"/>
                  </a:lnTo>
                  <a:lnTo>
                    <a:pt x="1068" y="248"/>
                  </a:lnTo>
                  <a:lnTo>
                    <a:pt x="1070" y="248"/>
                  </a:lnTo>
                  <a:lnTo>
                    <a:pt x="1072" y="249"/>
                  </a:lnTo>
                  <a:lnTo>
                    <a:pt x="1074" y="250"/>
                  </a:lnTo>
                  <a:lnTo>
                    <a:pt x="1076" y="251"/>
                  </a:lnTo>
                  <a:lnTo>
                    <a:pt x="1078" y="251"/>
                  </a:lnTo>
                  <a:lnTo>
                    <a:pt x="1080" y="252"/>
                  </a:lnTo>
                  <a:lnTo>
                    <a:pt x="1082" y="253"/>
                  </a:lnTo>
                  <a:lnTo>
                    <a:pt x="1084" y="253"/>
                  </a:lnTo>
                  <a:lnTo>
                    <a:pt x="1086" y="254"/>
                  </a:lnTo>
                  <a:lnTo>
                    <a:pt x="1088" y="255"/>
                  </a:lnTo>
                  <a:lnTo>
                    <a:pt x="1090" y="255"/>
                  </a:lnTo>
                  <a:lnTo>
                    <a:pt x="1092" y="256"/>
                  </a:lnTo>
                  <a:lnTo>
                    <a:pt x="1094" y="257"/>
                  </a:lnTo>
                  <a:lnTo>
                    <a:pt x="1096" y="257"/>
                  </a:lnTo>
                  <a:lnTo>
                    <a:pt x="1098" y="258"/>
                  </a:lnTo>
                  <a:lnTo>
                    <a:pt x="1100" y="258"/>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8"/>
                  </a:lnTo>
                  <a:lnTo>
                    <a:pt x="1138" y="268"/>
                  </a:lnTo>
                  <a:lnTo>
                    <a:pt x="1140" y="269"/>
                  </a:lnTo>
                  <a:lnTo>
                    <a:pt x="1142" y="269"/>
                  </a:lnTo>
                  <a:lnTo>
                    <a:pt x="1144" y="269"/>
                  </a:lnTo>
                  <a:lnTo>
                    <a:pt x="1146" y="270"/>
                  </a:lnTo>
                  <a:lnTo>
                    <a:pt x="1148" y="270"/>
                  </a:lnTo>
                  <a:lnTo>
                    <a:pt x="1150" y="271"/>
                  </a:lnTo>
                  <a:lnTo>
                    <a:pt x="1152" y="271"/>
                  </a:lnTo>
                  <a:lnTo>
                    <a:pt x="1154" y="271"/>
                  </a:lnTo>
                  <a:lnTo>
                    <a:pt x="1156" y="272"/>
                  </a:lnTo>
                  <a:lnTo>
                    <a:pt x="1158" y="272"/>
                  </a:lnTo>
                  <a:lnTo>
                    <a:pt x="1160" y="272"/>
                  </a:lnTo>
                  <a:lnTo>
                    <a:pt x="1162" y="273"/>
                  </a:lnTo>
                  <a:lnTo>
                    <a:pt x="1164" y="273"/>
                  </a:lnTo>
                  <a:lnTo>
                    <a:pt x="1166" y="273"/>
                  </a:lnTo>
                  <a:lnTo>
                    <a:pt x="1168" y="274"/>
                  </a:lnTo>
                  <a:lnTo>
                    <a:pt x="1170" y="274"/>
                  </a:lnTo>
                  <a:lnTo>
                    <a:pt x="1172" y="274"/>
                  </a:lnTo>
                  <a:lnTo>
                    <a:pt x="1174" y="275"/>
                  </a:lnTo>
                  <a:lnTo>
                    <a:pt x="1176" y="275"/>
                  </a:lnTo>
                  <a:lnTo>
                    <a:pt x="1178" y="275"/>
                  </a:lnTo>
                  <a:lnTo>
                    <a:pt x="1180" y="276"/>
                  </a:lnTo>
                  <a:lnTo>
                    <a:pt x="1182" y="276"/>
                  </a:lnTo>
                  <a:lnTo>
                    <a:pt x="1184" y="276"/>
                  </a:lnTo>
                  <a:lnTo>
                    <a:pt x="1186" y="276"/>
                  </a:lnTo>
                  <a:lnTo>
                    <a:pt x="1188" y="277"/>
                  </a:lnTo>
                  <a:lnTo>
                    <a:pt x="1190" y="277"/>
                  </a:lnTo>
                  <a:lnTo>
                    <a:pt x="1192" y="277"/>
                  </a:lnTo>
                  <a:lnTo>
                    <a:pt x="1194" y="277"/>
                  </a:lnTo>
                  <a:lnTo>
                    <a:pt x="1196" y="278"/>
                  </a:lnTo>
                  <a:lnTo>
                    <a:pt x="1198" y="278"/>
                  </a:lnTo>
                  <a:lnTo>
                    <a:pt x="1200" y="278"/>
                  </a:lnTo>
                  <a:lnTo>
                    <a:pt x="1202" y="278"/>
                  </a:lnTo>
                  <a:lnTo>
                    <a:pt x="1204" y="279"/>
                  </a:lnTo>
                  <a:lnTo>
                    <a:pt x="1206" y="279"/>
                  </a:lnTo>
                  <a:lnTo>
                    <a:pt x="1208" y="279"/>
                  </a:lnTo>
                  <a:lnTo>
                    <a:pt x="1210" y="279"/>
                  </a:lnTo>
                  <a:lnTo>
                    <a:pt x="1212" y="280"/>
                  </a:lnTo>
                  <a:lnTo>
                    <a:pt x="1214" y="280"/>
                  </a:lnTo>
                  <a:lnTo>
                    <a:pt x="1216" y="280"/>
                  </a:lnTo>
                  <a:lnTo>
                    <a:pt x="1218" y="280"/>
                  </a:lnTo>
                  <a:lnTo>
                    <a:pt x="1220" y="280"/>
                  </a:lnTo>
                  <a:lnTo>
                    <a:pt x="1222" y="280"/>
                  </a:lnTo>
                  <a:lnTo>
                    <a:pt x="1224" y="281"/>
                  </a:lnTo>
                  <a:lnTo>
                    <a:pt x="1226" y="281"/>
                  </a:lnTo>
                  <a:lnTo>
                    <a:pt x="1228" y="281"/>
                  </a:lnTo>
                  <a:lnTo>
                    <a:pt x="1230" y="281"/>
                  </a:lnTo>
                  <a:lnTo>
                    <a:pt x="1232" y="281"/>
                  </a:lnTo>
                  <a:lnTo>
                    <a:pt x="1234" y="281"/>
                  </a:lnTo>
                  <a:lnTo>
                    <a:pt x="1236" y="282"/>
                  </a:lnTo>
                  <a:lnTo>
                    <a:pt x="1238" y="282"/>
                  </a:lnTo>
                  <a:lnTo>
                    <a:pt x="1240" y="282"/>
                  </a:lnTo>
                  <a:lnTo>
                    <a:pt x="1242" y="282"/>
                  </a:lnTo>
                  <a:lnTo>
                    <a:pt x="1244" y="282"/>
                  </a:lnTo>
                  <a:lnTo>
                    <a:pt x="1246" y="282"/>
                  </a:lnTo>
                  <a:lnTo>
                    <a:pt x="1248" y="282"/>
                  </a:lnTo>
                  <a:lnTo>
                    <a:pt x="1250" y="283"/>
                  </a:lnTo>
                  <a:lnTo>
                    <a:pt x="1252" y="283"/>
                  </a:lnTo>
                  <a:lnTo>
                    <a:pt x="1254" y="283"/>
                  </a:lnTo>
                  <a:lnTo>
                    <a:pt x="1256" y="283"/>
                  </a:lnTo>
                  <a:lnTo>
                    <a:pt x="1258" y="283"/>
                  </a:lnTo>
                  <a:lnTo>
                    <a:pt x="1260" y="283"/>
                  </a:lnTo>
                  <a:lnTo>
                    <a:pt x="1262" y="283"/>
                  </a:lnTo>
                  <a:lnTo>
                    <a:pt x="1264" y="283"/>
                  </a:lnTo>
                  <a:lnTo>
                    <a:pt x="1266" y="284"/>
                  </a:lnTo>
                  <a:lnTo>
                    <a:pt x="1268" y="284"/>
                  </a:lnTo>
                  <a:lnTo>
                    <a:pt x="1270" y="284"/>
                  </a:lnTo>
                  <a:lnTo>
                    <a:pt x="1272" y="284"/>
                  </a:lnTo>
                  <a:lnTo>
                    <a:pt x="1274" y="284"/>
                  </a:lnTo>
                  <a:lnTo>
                    <a:pt x="1276" y="284"/>
                  </a:lnTo>
                  <a:lnTo>
                    <a:pt x="1277" y="28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5" name="Straight Arrow Connector 14">
              <a:extLst>
                <a:ext uri="{FF2B5EF4-FFF2-40B4-BE49-F238E27FC236}">
                  <a16:creationId xmlns:a16="http://schemas.microsoft.com/office/drawing/2014/main" id="{0D7D5256-F2F2-4444-8C4E-B22038171013}"/>
                </a:ext>
              </a:extLst>
            </p:cNvPr>
            <p:cNvCxnSpPr/>
            <p:nvPr/>
          </p:nvCxnSpPr>
          <p:spPr>
            <a:xfrm flipV="1">
              <a:off x="486007" y="2043053"/>
              <a:ext cx="0" cy="20074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F9685F-268B-48A4-929B-289EAB5C9630}"/>
                </a:ext>
              </a:extLst>
            </p:cNvPr>
            <p:cNvCxnSpPr>
              <a:cxnSpLocks/>
            </p:cNvCxnSpPr>
            <p:nvPr/>
          </p:nvCxnSpPr>
          <p:spPr>
            <a:xfrm flipV="1">
              <a:off x="377825" y="4018642"/>
              <a:ext cx="3755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D8FB063B-9C41-43FE-80F3-DC3E92C901EE}"/>
              </a:ext>
            </a:extLst>
          </p:cNvPr>
          <p:cNvCxnSpPr>
            <a:cxnSpLocks/>
          </p:cNvCxnSpPr>
          <p:nvPr/>
        </p:nvCxnSpPr>
        <p:spPr>
          <a:xfrm flipV="1">
            <a:off x="3484563" y="1953892"/>
            <a:ext cx="0" cy="13096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345" name="Object 19">
            <a:extLst>
              <a:ext uri="{FF2B5EF4-FFF2-40B4-BE49-F238E27FC236}">
                <a16:creationId xmlns:a16="http://schemas.microsoft.com/office/drawing/2014/main" id="{83EAD0BE-2A78-443C-9C1F-785484761277}"/>
              </a:ext>
            </a:extLst>
          </p:cNvPr>
          <p:cNvGraphicFramePr>
            <a:graphicFrameLocks noChangeAspect="1"/>
          </p:cNvGraphicFramePr>
          <p:nvPr>
            <p:extLst>
              <p:ext uri="{D42A27DB-BD31-4B8C-83A1-F6EECF244321}">
                <p14:modId xmlns:p14="http://schemas.microsoft.com/office/powerpoint/2010/main" val="1519581695"/>
              </p:ext>
            </p:extLst>
          </p:nvPr>
        </p:nvGraphicFramePr>
        <p:xfrm>
          <a:off x="3113089" y="3263580"/>
          <a:ext cx="930275" cy="582612"/>
        </p:xfrm>
        <a:graphic>
          <a:graphicData uri="http://schemas.openxmlformats.org/presentationml/2006/ole">
            <mc:AlternateContent xmlns:mc="http://schemas.openxmlformats.org/markup-compatibility/2006">
              <mc:Choice xmlns:v="urn:schemas-microsoft-com:vml" Requires="v">
                <p:oleObj name="Equation" r:id="rId4" imgW="647419" imgH="406224" progId="Equation.DSMT4">
                  <p:embed/>
                </p:oleObj>
              </mc:Choice>
              <mc:Fallback>
                <p:oleObj name="Equation" r:id="rId4" imgW="647419" imgH="406224" progId="Equation.DSMT4">
                  <p:embed/>
                  <p:pic>
                    <p:nvPicPr>
                      <p:cNvPr id="14345" name="Object 19">
                        <a:extLst>
                          <a:ext uri="{FF2B5EF4-FFF2-40B4-BE49-F238E27FC236}">
                            <a16:creationId xmlns:a16="http://schemas.microsoft.com/office/drawing/2014/main" id="{83EAD0BE-2A78-443C-9C1F-785484761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089" y="3263580"/>
                        <a:ext cx="9302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1" name="Straight Connector 20">
            <a:extLst>
              <a:ext uri="{FF2B5EF4-FFF2-40B4-BE49-F238E27FC236}">
                <a16:creationId xmlns:a16="http://schemas.microsoft.com/office/drawing/2014/main" id="{A119EBC0-64CE-4BA5-BD51-E05DE444ACFE}"/>
              </a:ext>
            </a:extLst>
          </p:cNvPr>
          <p:cNvCxnSpPr>
            <a:cxnSpLocks/>
          </p:cNvCxnSpPr>
          <p:nvPr/>
        </p:nvCxnSpPr>
        <p:spPr>
          <a:xfrm flipV="1">
            <a:off x="8194675" y="1942781"/>
            <a:ext cx="0" cy="131127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347" name="Object 21">
            <a:extLst>
              <a:ext uri="{FF2B5EF4-FFF2-40B4-BE49-F238E27FC236}">
                <a16:creationId xmlns:a16="http://schemas.microsoft.com/office/drawing/2014/main" id="{B9CF8BF7-683B-4116-8D4E-E73E92E35AEA}"/>
              </a:ext>
            </a:extLst>
          </p:cNvPr>
          <p:cNvGraphicFramePr>
            <a:graphicFrameLocks noChangeAspect="1"/>
          </p:cNvGraphicFramePr>
          <p:nvPr>
            <p:extLst>
              <p:ext uri="{D42A27DB-BD31-4B8C-83A1-F6EECF244321}">
                <p14:modId xmlns:p14="http://schemas.microsoft.com/office/powerpoint/2010/main" val="1188656514"/>
              </p:ext>
            </p:extLst>
          </p:nvPr>
        </p:nvGraphicFramePr>
        <p:xfrm>
          <a:off x="7831138" y="3254055"/>
          <a:ext cx="912812" cy="582612"/>
        </p:xfrm>
        <a:graphic>
          <a:graphicData uri="http://schemas.openxmlformats.org/presentationml/2006/ole">
            <mc:AlternateContent xmlns:mc="http://schemas.openxmlformats.org/markup-compatibility/2006">
              <mc:Choice xmlns:v="urn:schemas-microsoft-com:vml" Requires="v">
                <p:oleObj name="Equation" r:id="rId6" imgW="634725" imgH="406224" progId="Equation.DSMT4">
                  <p:embed/>
                </p:oleObj>
              </mc:Choice>
              <mc:Fallback>
                <p:oleObj name="Equation" r:id="rId6" imgW="634725" imgH="406224" progId="Equation.DSMT4">
                  <p:embed/>
                  <p:pic>
                    <p:nvPicPr>
                      <p:cNvPr id="14347" name="Object 21">
                        <a:extLst>
                          <a:ext uri="{FF2B5EF4-FFF2-40B4-BE49-F238E27FC236}">
                            <a16:creationId xmlns:a16="http://schemas.microsoft.com/office/drawing/2014/main" id="{B9CF8BF7-683B-4116-8D4E-E73E92E35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1138" y="3254055"/>
                        <a:ext cx="9128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24BF4917-A2EB-419A-8CB6-0BBEB1BFEB3E}"/>
              </a:ext>
            </a:extLst>
          </p:cNvPr>
          <p:cNvSpPr txBox="1">
            <a:spLocks noChangeArrowheads="1"/>
          </p:cNvSpPr>
          <p:nvPr/>
        </p:nvSpPr>
        <p:spPr bwMode="auto">
          <a:xfrm>
            <a:off x="1722438" y="4266881"/>
            <a:ext cx="8621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You can measure the success of a student’s mark based on how many standard deviations above or below the class mean</a:t>
            </a:r>
          </a:p>
        </p:txBody>
      </p:sp>
      <p:sp>
        <p:nvSpPr>
          <p:cNvPr id="20" name="TextBox 19">
            <a:extLst>
              <a:ext uri="{FF2B5EF4-FFF2-40B4-BE49-F238E27FC236}">
                <a16:creationId xmlns:a16="http://schemas.microsoft.com/office/drawing/2014/main" id="{125FD9E1-91C1-4995-884B-6167FDB595A4}"/>
              </a:ext>
            </a:extLst>
          </p:cNvPr>
          <p:cNvSpPr txBox="1">
            <a:spLocks noChangeArrowheads="1"/>
          </p:cNvSpPr>
          <p:nvPr/>
        </p:nvSpPr>
        <p:spPr bwMode="auto">
          <a:xfrm>
            <a:off x="1722438" y="4959030"/>
            <a:ext cx="8234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Student A scored 5 std dev. above their class average. While student B score around 1.6 std dev above their class average.  Therefore, student A did better relative to their class. </a:t>
            </a:r>
          </a:p>
        </p:txBody>
      </p:sp>
      <p:sp>
        <p:nvSpPr>
          <p:cNvPr id="22" name="TextBox 21">
            <a:extLst>
              <a:ext uri="{FF2B5EF4-FFF2-40B4-BE49-F238E27FC236}">
                <a16:creationId xmlns:a16="http://schemas.microsoft.com/office/drawing/2014/main" id="{90A209FC-F305-4303-BA33-015CF5EFD302}"/>
              </a:ext>
            </a:extLst>
          </p:cNvPr>
          <p:cNvSpPr txBox="1">
            <a:spLocks noChangeArrowheads="1"/>
          </p:cNvSpPr>
          <p:nvPr/>
        </p:nvSpPr>
        <p:spPr bwMode="auto">
          <a:xfrm>
            <a:off x="1722438" y="6006780"/>
            <a:ext cx="8234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solidFill>
                  <a:srgbClr val="FF0000"/>
                </a:solidFill>
              </a:rPr>
              <a:t>NOTE: Look at their “Z-score” and not just their test score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E17C-4C6A-4104-A5B6-92B01A69C1F5}"/>
              </a:ext>
            </a:extLst>
          </p:cNvPr>
          <p:cNvSpPr>
            <a:spLocks noGrp="1"/>
          </p:cNvSpPr>
          <p:nvPr>
            <p:ph type="title"/>
          </p:nvPr>
        </p:nvSpPr>
        <p:spPr>
          <a:xfrm>
            <a:off x="1981200" y="274638"/>
            <a:ext cx="7467600" cy="588962"/>
          </a:xfrm>
        </p:spPr>
        <p:txBody>
          <a:bodyPr/>
          <a:lstStyle/>
          <a:p>
            <a:pPr>
              <a:defRPr/>
            </a:pPr>
            <a:r>
              <a:rPr lang="en-CA" dirty="0"/>
              <a:t>Standardizing a Value:</a:t>
            </a:r>
          </a:p>
        </p:txBody>
      </p:sp>
      <p:sp>
        <p:nvSpPr>
          <p:cNvPr id="16387" name="Content Placeholder 2">
            <a:extLst>
              <a:ext uri="{FF2B5EF4-FFF2-40B4-BE49-F238E27FC236}">
                <a16:creationId xmlns:a16="http://schemas.microsoft.com/office/drawing/2014/main" id="{5D2F7418-788B-4337-8B0E-984B2A204B60}"/>
              </a:ext>
            </a:extLst>
          </p:cNvPr>
          <p:cNvSpPr>
            <a:spLocks noGrp="1"/>
          </p:cNvSpPr>
          <p:nvPr>
            <p:ph sz="quarter" idx="1"/>
          </p:nvPr>
        </p:nvSpPr>
        <p:spPr>
          <a:xfrm>
            <a:off x="347133" y="914400"/>
            <a:ext cx="11023600" cy="2343150"/>
          </a:xfrm>
        </p:spPr>
        <p:txBody>
          <a:bodyPr/>
          <a:lstStyle/>
          <a:p>
            <a:r>
              <a:rPr lang="en-US" altLang="en-US" sz="2200" dirty="0"/>
              <a:t>When we ‘standardize’ a data value, you convert it to a “Z-score” that tells you how many std deviations above or below the mean</a:t>
            </a:r>
            <a:br>
              <a:rPr lang="en-US" altLang="en-US" sz="2200" dirty="0"/>
            </a:br>
            <a:endParaRPr lang="en-US" altLang="en-US" sz="2200" dirty="0"/>
          </a:p>
          <a:p>
            <a:r>
              <a:rPr lang="en-CA" altLang="en-US" sz="2200" dirty="0"/>
              <a:t>To find your z-score, find the difference between your score and class average.  Then divide this difference by the SD.  This will tell you how many std dev. your score is above/below the mean</a:t>
            </a:r>
          </a:p>
        </p:txBody>
      </p:sp>
      <p:graphicFrame>
        <p:nvGraphicFramePr>
          <p:cNvPr id="4" name="Object 3">
            <a:extLst>
              <a:ext uri="{FF2B5EF4-FFF2-40B4-BE49-F238E27FC236}">
                <a16:creationId xmlns:a16="http://schemas.microsoft.com/office/drawing/2014/main" id="{C83CB37F-9424-44B0-A94E-534B01BEA808}"/>
              </a:ext>
            </a:extLst>
          </p:cNvPr>
          <p:cNvGraphicFramePr>
            <a:graphicFrameLocks noChangeAspect="1"/>
          </p:cNvGraphicFramePr>
          <p:nvPr>
            <p:extLst>
              <p:ext uri="{D42A27DB-BD31-4B8C-83A1-F6EECF244321}">
                <p14:modId xmlns:p14="http://schemas.microsoft.com/office/powerpoint/2010/main" val="3334169183"/>
              </p:ext>
            </p:extLst>
          </p:nvPr>
        </p:nvGraphicFramePr>
        <p:xfrm>
          <a:off x="1240897" y="3303590"/>
          <a:ext cx="2001837" cy="795337"/>
        </p:xfrm>
        <a:graphic>
          <a:graphicData uri="http://schemas.openxmlformats.org/presentationml/2006/ole">
            <mc:AlternateContent xmlns:mc="http://schemas.openxmlformats.org/markup-compatibility/2006">
              <mc:Choice xmlns:v="urn:schemas-microsoft-com:vml" Requires="v">
                <p:oleObj name="Equation" r:id="rId4" imgW="990170" imgH="393529" progId="Equation.DSMT4">
                  <p:embed/>
                </p:oleObj>
              </mc:Choice>
              <mc:Fallback>
                <p:oleObj name="Equation" r:id="rId4" imgW="990170" imgH="393529" progId="Equation.DSMT4">
                  <p:embed/>
                  <p:pic>
                    <p:nvPicPr>
                      <p:cNvPr id="4" name="Object 3">
                        <a:extLst>
                          <a:ext uri="{FF2B5EF4-FFF2-40B4-BE49-F238E27FC236}">
                            <a16:creationId xmlns:a16="http://schemas.microsoft.com/office/drawing/2014/main" id="{C83CB37F-9424-44B0-A94E-534B01BEA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897" y="3303590"/>
                        <a:ext cx="20018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A4A78B0C-A3B7-49E7-B4C6-862A17EBA62D}"/>
              </a:ext>
            </a:extLst>
          </p:cNvPr>
          <p:cNvGraphicFramePr>
            <a:graphicFrameLocks noChangeAspect="1"/>
          </p:cNvGraphicFramePr>
          <p:nvPr>
            <p:extLst>
              <p:ext uri="{D42A27DB-BD31-4B8C-83A1-F6EECF244321}">
                <p14:modId xmlns:p14="http://schemas.microsoft.com/office/powerpoint/2010/main" val="1288311482"/>
              </p:ext>
            </p:extLst>
          </p:nvPr>
        </p:nvGraphicFramePr>
        <p:xfrm>
          <a:off x="5271030" y="3042710"/>
          <a:ext cx="379988" cy="1944158"/>
        </p:xfrm>
        <a:graphic>
          <a:graphicData uri="http://schemas.openxmlformats.org/presentationml/2006/ole">
            <mc:AlternateContent xmlns:mc="http://schemas.openxmlformats.org/markup-compatibility/2006">
              <mc:Choice xmlns:v="urn:schemas-microsoft-com:vml" Requires="v">
                <p:oleObj name="Equation" r:id="rId6" imgW="215640" imgH="1104840" progId="Equation.DSMT4">
                  <p:embed/>
                </p:oleObj>
              </mc:Choice>
              <mc:Fallback>
                <p:oleObj name="Equation" r:id="rId6" imgW="215640" imgH="1104840" progId="Equation.DSMT4">
                  <p:embed/>
                  <p:pic>
                    <p:nvPicPr>
                      <p:cNvPr id="5" name="Object 4">
                        <a:extLst>
                          <a:ext uri="{FF2B5EF4-FFF2-40B4-BE49-F238E27FC236}">
                            <a16:creationId xmlns:a16="http://schemas.microsoft.com/office/drawing/2014/main" id="{A4A78B0C-A3B7-49E7-B4C6-862A17EBA62D}"/>
                          </a:ext>
                        </a:extLst>
                      </p:cNvPr>
                      <p:cNvPicPr>
                        <a:picLocks noChangeAspect="1" noChangeArrowheads="1"/>
                      </p:cNvPicPr>
                      <p:nvPr/>
                    </p:nvPicPr>
                    <p:blipFill>
                      <a:blip r:embed="rId7"/>
                      <a:srcRect/>
                      <a:stretch>
                        <a:fillRect/>
                      </a:stretch>
                    </p:blipFill>
                    <p:spPr bwMode="auto">
                      <a:xfrm>
                        <a:off x="5271030" y="3042710"/>
                        <a:ext cx="379988" cy="1944158"/>
                      </a:xfrm>
                      <a:prstGeom prst="rect">
                        <a:avLst/>
                      </a:prstGeom>
                      <a:noFill/>
                      <a:ln>
                        <a:noFill/>
                      </a:ln>
                    </p:spPr>
                  </p:pic>
                </p:oleObj>
              </mc:Fallback>
            </mc:AlternateContent>
          </a:graphicData>
        </a:graphic>
      </p:graphicFrame>
      <p:sp>
        <p:nvSpPr>
          <p:cNvPr id="6" name="Content Placeholder 2">
            <a:extLst>
              <a:ext uri="{FF2B5EF4-FFF2-40B4-BE49-F238E27FC236}">
                <a16:creationId xmlns:a16="http://schemas.microsoft.com/office/drawing/2014/main" id="{FFE49168-B3DD-4861-AC1C-0E8F34FFC70D}"/>
              </a:ext>
            </a:extLst>
          </p:cNvPr>
          <p:cNvSpPr txBox="1">
            <a:spLocks/>
          </p:cNvSpPr>
          <p:nvPr/>
        </p:nvSpPr>
        <p:spPr bwMode="auto">
          <a:xfrm>
            <a:off x="5665788" y="3071284"/>
            <a:ext cx="353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Value of the data point</a:t>
            </a:r>
          </a:p>
        </p:txBody>
      </p:sp>
      <p:sp>
        <p:nvSpPr>
          <p:cNvPr id="7" name="Content Placeholder 2">
            <a:extLst>
              <a:ext uri="{FF2B5EF4-FFF2-40B4-BE49-F238E27FC236}">
                <a16:creationId xmlns:a16="http://schemas.microsoft.com/office/drawing/2014/main" id="{05DC4F0B-571C-49A1-8D5A-AFC2651D855F}"/>
              </a:ext>
            </a:extLst>
          </p:cNvPr>
          <p:cNvSpPr txBox="1">
            <a:spLocks/>
          </p:cNvSpPr>
          <p:nvPr/>
        </p:nvSpPr>
        <p:spPr bwMode="auto">
          <a:xfrm>
            <a:off x="5625041" y="3856039"/>
            <a:ext cx="3530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Population mean</a:t>
            </a:r>
          </a:p>
        </p:txBody>
      </p:sp>
      <p:sp>
        <p:nvSpPr>
          <p:cNvPr id="8" name="Content Placeholder 2">
            <a:extLst>
              <a:ext uri="{FF2B5EF4-FFF2-40B4-BE49-F238E27FC236}">
                <a16:creationId xmlns:a16="http://schemas.microsoft.com/office/drawing/2014/main" id="{B4BE60AD-C5D5-431D-A2F0-345EB4D29325}"/>
              </a:ext>
            </a:extLst>
          </p:cNvPr>
          <p:cNvSpPr txBox="1">
            <a:spLocks/>
          </p:cNvSpPr>
          <p:nvPr/>
        </p:nvSpPr>
        <p:spPr bwMode="auto">
          <a:xfrm>
            <a:off x="5658910" y="4564592"/>
            <a:ext cx="41814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Population standard deviation</a:t>
            </a:r>
          </a:p>
        </p:txBody>
      </p:sp>
      <p:graphicFrame>
        <p:nvGraphicFramePr>
          <p:cNvPr id="9" name="Object 8">
            <a:extLst>
              <a:ext uri="{FF2B5EF4-FFF2-40B4-BE49-F238E27FC236}">
                <a16:creationId xmlns:a16="http://schemas.microsoft.com/office/drawing/2014/main" id="{C838FD3D-CE37-4898-9A60-16CB9CCE2D67}"/>
              </a:ext>
            </a:extLst>
          </p:cNvPr>
          <p:cNvGraphicFramePr>
            <a:graphicFrameLocks noChangeAspect="1"/>
          </p:cNvGraphicFramePr>
          <p:nvPr>
            <p:extLst>
              <p:ext uri="{D42A27DB-BD31-4B8C-83A1-F6EECF244321}">
                <p14:modId xmlns:p14="http://schemas.microsoft.com/office/powerpoint/2010/main" val="1082875505"/>
              </p:ext>
            </p:extLst>
          </p:nvPr>
        </p:nvGraphicFramePr>
        <p:xfrm>
          <a:off x="1226608" y="4633914"/>
          <a:ext cx="2693988" cy="514350"/>
        </p:xfrm>
        <a:graphic>
          <a:graphicData uri="http://schemas.openxmlformats.org/presentationml/2006/ole">
            <mc:AlternateContent xmlns:mc="http://schemas.openxmlformats.org/markup-compatibility/2006">
              <mc:Choice xmlns:v="urn:schemas-microsoft-com:vml" Requires="v">
                <p:oleObj name="Equation" r:id="rId8" imgW="1333500" imgH="254000" progId="Equation.DSMT4">
                  <p:embed/>
                </p:oleObj>
              </mc:Choice>
              <mc:Fallback>
                <p:oleObj name="Equation" r:id="rId8" imgW="1333500" imgH="254000" progId="Equation.DSMT4">
                  <p:embed/>
                  <p:pic>
                    <p:nvPicPr>
                      <p:cNvPr id="9" name="Object 8">
                        <a:extLst>
                          <a:ext uri="{FF2B5EF4-FFF2-40B4-BE49-F238E27FC236}">
                            <a16:creationId xmlns:a16="http://schemas.microsoft.com/office/drawing/2014/main" id="{C838FD3D-CE37-4898-9A60-16CB9CCE2D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6608" y="4633914"/>
                        <a:ext cx="26939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2">
            <a:extLst>
              <a:ext uri="{FF2B5EF4-FFF2-40B4-BE49-F238E27FC236}">
                <a16:creationId xmlns:a16="http://schemas.microsoft.com/office/drawing/2014/main" id="{3DD280D5-1EC0-465C-8963-9B9748EDD4BD}"/>
              </a:ext>
            </a:extLst>
          </p:cNvPr>
          <p:cNvSpPr txBox="1">
            <a:spLocks/>
          </p:cNvSpPr>
          <p:nvPr/>
        </p:nvSpPr>
        <p:spPr bwMode="auto">
          <a:xfrm>
            <a:off x="431800" y="5577948"/>
            <a:ext cx="973878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NOTE: The z-score is used only when the distribution is “Normally distributed”  (BELL SHAPED CURVE)</a:t>
            </a:r>
          </a:p>
        </p:txBody>
      </p:sp>
      <p:sp>
        <p:nvSpPr>
          <p:cNvPr id="3" name="Rectangle 2">
            <a:extLst>
              <a:ext uri="{FF2B5EF4-FFF2-40B4-BE49-F238E27FC236}">
                <a16:creationId xmlns:a16="http://schemas.microsoft.com/office/drawing/2014/main" id="{20FD81BE-00A9-4E40-80AB-19C4AC696178}"/>
              </a:ext>
            </a:extLst>
          </p:cNvPr>
          <p:cNvSpPr/>
          <p:nvPr/>
        </p:nvSpPr>
        <p:spPr>
          <a:xfrm>
            <a:off x="897467" y="3191933"/>
            <a:ext cx="2819400" cy="104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2D1D97D-D888-466F-A3B0-24BBCA4920CF}"/>
              </a:ext>
            </a:extLst>
          </p:cNvPr>
          <p:cNvSpPr/>
          <p:nvPr/>
        </p:nvSpPr>
        <p:spPr>
          <a:xfrm>
            <a:off x="897465" y="4436531"/>
            <a:ext cx="3344332"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8AD83-D5BE-9BBA-7A1E-28602B048C95}"/>
              </a:ext>
            </a:extLst>
          </p:cNvPr>
          <p:cNvPicPr>
            <a:picLocks noChangeAspect="1"/>
          </p:cNvPicPr>
          <p:nvPr/>
        </p:nvPicPr>
        <p:blipFill>
          <a:blip r:embed="rId4"/>
          <a:stretch>
            <a:fillRect/>
          </a:stretch>
        </p:blipFill>
        <p:spPr>
          <a:xfrm>
            <a:off x="9239368" y="0"/>
            <a:ext cx="2673957" cy="6858000"/>
          </a:xfrm>
          <a:prstGeom prst="rect">
            <a:avLst/>
          </a:prstGeom>
        </p:spPr>
      </p:pic>
      <p:sp>
        <p:nvSpPr>
          <p:cNvPr id="2" name="Title 1">
            <a:extLst>
              <a:ext uri="{FF2B5EF4-FFF2-40B4-BE49-F238E27FC236}">
                <a16:creationId xmlns:a16="http://schemas.microsoft.com/office/drawing/2014/main" id="{15EE6591-F1E3-0BFA-E4AD-18AEBB24960E}"/>
              </a:ext>
            </a:extLst>
          </p:cNvPr>
          <p:cNvSpPr>
            <a:spLocks noGrp="1"/>
          </p:cNvSpPr>
          <p:nvPr>
            <p:ph type="title"/>
          </p:nvPr>
        </p:nvSpPr>
        <p:spPr>
          <a:xfrm>
            <a:off x="609600" y="274638"/>
            <a:ext cx="9956800" cy="570093"/>
          </a:xfrm>
        </p:spPr>
        <p:txBody>
          <a:bodyPr/>
          <a:lstStyle/>
          <a:p>
            <a:r>
              <a:rPr lang="en-US" dirty="0"/>
              <a:t>What to MASTER!!??!</a:t>
            </a:r>
          </a:p>
        </p:txBody>
      </p:sp>
      <p:sp>
        <p:nvSpPr>
          <p:cNvPr id="3" name="Content Placeholder 2">
            <a:extLst>
              <a:ext uri="{FF2B5EF4-FFF2-40B4-BE49-F238E27FC236}">
                <a16:creationId xmlns:a16="http://schemas.microsoft.com/office/drawing/2014/main" id="{5FAB8595-03FC-34E0-1767-511BA2F5C66A}"/>
              </a:ext>
            </a:extLst>
          </p:cNvPr>
          <p:cNvSpPr>
            <a:spLocks noGrp="1"/>
          </p:cNvSpPr>
          <p:nvPr>
            <p:ph sz="quarter" idx="1"/>
          </p:nvPr>
        </p:nvSpPr>
        <p:spPr>
          <a:xfrm>
            <a:off x="278675" y="844731"/>
            <a:ext cx="9387839" cy="653143"/>
          </a:xfrm>
        </p:spPr>
        <p:txBody>
          <a:bodyPr/>
          <a:lstStyle/>
          <a:p>
            <a:r>
              <a:rPr lang="en-US" dirty="0"/>
              <a:t>In your Ti83, there are two functions that you must learn:</a:t>
            </a:r>
          </a:p>
        </p:txBody>
      </p:sp>
      <p:sp>
        <p:nvSpPr>
          <p:cNvPr id="5" name="Oval 4">
            <a:extLst>
              <a:ext uri="{FF2B5EF4-FFF2-40B4-BE49-F238E27FC236}">
                <a16:creationId xmlns:a16="http://schemas.microsoft.com/office/drawing/2014/main" id="{0B75034B-AA1D-F75C-D518-9673BA478EAE}"/>
              </a:ext>
            </a:extLst>
          </p:cNvPr>
          <p:cNvSpPr/>
          <p:nvPr/>
        </p:nvSpPr>
        <p:spPr>
          <a:xfrm>
            <a:off x="10748556" y="3651113"/>
            <a:ext cx="696686" cy="5700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84811F98-43C3-61CE-2FD8-B1B91CE5273C}"/>
              </a:ext>
            </a:extLst>
          </p:cNvPr>
          <p:cNvGraphicFramePr>
            <a:graphicFrameLocks noChangeAspect="1"/>
          </p:cNvGraphicFramePr>
          <p:nvPr>
            <p:extLst>
              <p:ext uri="{D42A27DB-BD31-4B8C-83A1-F6EECF244321}">
                <p14:modId xmlns:p14="http://schemas.microsoft.com/office/powerpoint/2010/main" val="1238017241"/>
              </p:ext>
            </p:extLst>
          </p:nvPr>
        </p:nvGraphicFramePr>
        <p:xfrm>
          <a:off x="440874" y="1497874"/>
          <a:ext cx="3845374" cy="653142"/>
        </p:xfrm>
        <a:graphic>
          <a:graphicData uri="http://schemas.openxmlformats.org/presentationml/2006/ole">
            <mc:AlternateContent xmlns:mc="http://schemas.openxmlformats.org/markup-compatibility/2006">
              <mc:Choice xmlns:v="urn:schemas-microsoft-com:vml" Requires="v">
                <p:oleObj name="Equation" r:id="rId5" imgW="1485720" imgH="253800" progId="Equation.DSMT4">
                  <p:embed/>
                </p:oleObj>
              </mc:Choice>
              <mc:Fallback>
                <p:oleObj name="Equation" r:id="rId5" imgW="1485720" imgH="253800" progId="Equation.DSMT4">
                  <p:embed/>
                  <p:pic>
                    <p:nvPicPr>
                      <p:cNvPr id="8" name="Object 7">
                        <a:extLst>
                          <a:ext uri="{FF2B5EF4-FFF2-40B4-BE49-F238E27FC236}">
                            <a16:creationId xmlns:a16="http://schemas.microsoft.com/office/drawing/2014/main" id="{84811F98-43C3-61CE-2FD8-B1B91CE5273C}"/>
                          </a:ext>
                        </a:extLst>
                      </p:cNvPr>
                      <p:cNvPicPr/>
                      <p:nvPr/>
                    </p:nvPicPr>
                    <p:blipFill>
                      <a:blip r:embed="rId6"/>
                      <a:stretch>
                        <a:fillRect/>
                      </a:stretch>
                    </p:blipFill>
                    <p:spPr>
                      <a:xfrm>
                        <a:off x="440874" y="1497874"/>
                        <a:ext cx="3845374" cy="65314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8BA4F5-62DD-C0D3-C6E2-2E0D963A800D}"/>
                  </a:ext>
                </a:extLst>
              </p:cNvPr>
              <p:cNvSpPr txBox="1"/>
              <p:nvPr/>
            </p:nvSpPr>
            <p:spPr>
              <a:xfrm>
                <a:off x="135800" y="2141372"/>
                <a:ext cx="7084150" cy="800219"/>
              </a:xfrm>
              <a:prstGeom prst="rect">
                <a:avLst/>
              </a:prstGeom>
              <a:noFill/>
            </p:spPr>
            <p:txBody>
              <a:bodyPr wrap="square" rtlCol="0">
                <a:spAutoFit/>
              </a:bodyPr>
              <a:lstStyle/>
              <a:p>
                <a:r>
                  <a:rPr lang="en-US" sz="2300" dirty="0">
                    <a:solidFill>
                      <a:srgbClr val="FF0000"/>
                    </a:solidFill>
                  </a:rPr>
                  <a:t>Normcdf gives you the area under the normal curve between “a’ and ‘b” with a mean of </a:t>
                </a:r>
                <a14:m>
                  <m:oMath xmlns:m="http://schemas.openxmlformats.org/officeDocument/2006/math">
                    <m:r>
                      <a:rPr lang="en-US" sz="2300" i="1" smtClean="0">
                        <a:solidFill>
                          <a:srgbClr val="FF0000"/>
                        </a:solidFill>
                        <a:latin typeface="Cambria Math" panose="02040503050406030204" pitchFamily="18" charset="0"/>
                        <a:ea typeface="Cambria Math" panose="02040503050406030204" pitchFamily="18" charset="0"/>
                      </a:rPr>
                      <m:t>𝜇</m:t>
                    </m:r>
                    <m:r>
                      <a:rPr lang="en-US" sz="2300" b="0" i="1" smtClean="0">
                        <a:solidFill>
                          <a:srgbClr val="FF0000"/>
                        </a:solidFill>
                        <a:latin typeface="Cambria Math" panose="02040503050406030204" pitchFamily="18" charset="0"/>
                        <a:ea typeface="Cambria Math" panose="02040503050406030204" pitchFamily="18" charset="0"/>
                      </a:rPr>
                      <m:t> </m:t>
                    </m:r>
                  </m:oMath>
                </a14:m>
                <a:r>
                  <a:rPr lang="en-US" sz="2300" dirty="0">
                    <a:solidFill>
                      <a:srgbClr val="FF0000"/>
                    </a:solidFill>
                  </a:rPr>
                  <a:t> and </a:t>
                </a:r>
                <a:r>
                  <a:rPr lang="en-US" sz="2300" dirty="0" err="1">
                    <a:solidFill>
                      <a:srgbClr val="FF0000"/>
                    </a:solidFill>
                  </a:rPr>
                  <a:t>sd</a:t>
                </a:r>
                <a:r>
                  <a:rPr lang="en-US" sz="2300" dirty="0">
                    <a:solidFill>
                      <a:srgbClr val="FF0000"/>
                    </a:solidFill>
                  </a:rPr>
                  <a:t> of </a:t>
                </a:r>
                <a14:m>
                  <m:oMath xmlns:m="http://schemas.openxmlformats.org/officeDocument/2006/math">
                    <m:r>
                      <a:rPr lang="en-US" sz="2300" i="1" smtClean="0">
                        <a:solidFill>
                          <a:srgbClr val="FF0000"/>
                        </a:solidFill>
                        <a:latin typeface="Cambria Math" panose="02040503050406030204" pitchFamily="18" charset="0"/>
                        <a:ea typeface="Cambria Math" panose="02040503050406030204" pitchFamily="18" charset="0"/>
                      </a:rPr>
                      <m:t>𝜎</m:t>
                    </m:r>
                  </m:oMath>
                </a14:m>
                <a:endParaRPr lang="en-US" sz="2300" dirty="0">
                  <a:solidFill>
                    <a:srgbClr val="FF0000"/>
                  </a:solidFill>
                </a:endParaRPr>
              </a:p>
            </p:txBody>
          </p:sp>
        </mc:Choice>
        <mc:Fallback xmlns="">
          <p:sp>
            <p:nvSpPr>
              <p:cNvPr id="9" name="TextBox 8">
                <a:extLst>
                  <a:ext uri="{FF2B5EF4-FFF2-40B4-BE49-F238E27FC236}">
                    <a16:creationId xmlns:a16="http://schemas.microsoft.com/office/drawing/2014/main" id="{298BA4F5-62DD-C0D3-C6E2-2E0D963A800D}"/>
                  </a:ext>
                </a:extLst>
              </p:cNvPr>
              <p:cNvSpPr txBox="1">
                <a:spLocks noRot="1" noChangeAspect="1" noMove="1" noResize="1" noEditPoints="1" noAdjustHandles="1" noChangeArrowheads="1" noChangeShapeType="1" noTextEdit="1"/>
              </p:cNvSpPr>
              <p:nvPr/>
            </p:nvSpPr>
            <p:spPr>
              <a:xfrm>
                <a:off x="135800" y="2141372"/>
                <a:ext cx="7084150" cy="800219"/>
              </a:xfrm>
              <a:prstGeom prst="rect">
                <a:avLst/>
              </a:prstGeom>
              <a:blipFill>
                <a:blip r:embed="rId7"/>
                <a:stretch>
                  <a:fillRect l="-1205" t="-5303" b="-1515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0B02BD6-B755-5B73-0F46-B1338C134468}"/>
              </a:ext>
            </a:extLst>
          </p:cNvPr>
          <p:cNvSpPr txBox="1"/>
          <p:nvPr/>
        </p:nvSpPr>
        <p:spPr>
          <a:xfrm>
            <a:off x="65102" y="2941591"/>
            <a:ext cx="9387839" cy="446276"/>
          </a:xfrm>
          <a:prstGeom prst="rect">
            <a:avLst/>
          </a:prstGeom>
          <a:noFill/>
        </p:spPr>
        <p:txBody>
          <a:bodyPr wrap="square" rtlCol="0">
            <a:spAutoFit/>
          </a:bodyPr>
          <a:lstStyle/>
          <a:p>
            <a:r>
              <a:rPr lang="en-US" sz="2300" dirty="0">
                <a:solidFill>
                  <a:srgbClr val="FF0000"/>
                </a:solidFill>
              </a:rPr>
              <a:t>“a’ is lower limit, “b” is upper limit, </a:t>
            </a:r>
            <a:r>
              <a:rPr lang="en-US" sz="2300" dirty="0" err="1">
                <a:solidFill>
                  <a:srgbClr val="FF0000"/>
                </a:solidFill>
              </a:rPr>
              <a:t>cdf</a:t>
            </a:r>
            <a:r>
              <a:rPr lang="en-US" sz="2300" dirty="0">
                <a:solidFill>
                  <a:srgbClr val="FF0000"/>
                </a:solidFill>
              </a:rPr>
              <a:t>: cumulative distribution function</a:t>
            </a:r>
          </a:p>
        </p:txBody>
      </p:sp>
      <p:pic>
        <p:nvPicPr>
          <p:cNvPr id="15" name="Picture 14">
            <a:extLst>
              <a:ext uri="{FF2B5EF4-FFF2-40B4-BE49-F238E27FC236}">
                <a16:creationId xmlns:a16="http://schemas.microsoft.com/office/drawing/2014/main" id="{A17A88E7-4F28-D2DE-0D0B-2997A1A12170}"/>
              </a:ext>
            </a:extLst>
          </p:cNvPr>
          <p:cNvPicPr>
            <a:picLocks noChangeAspect="1"/>
          </p:cNvPicPr>
          <p:nvPr/>
        </p:nvPicPr>
        <p:blipFill>
          <a:blip r:embed="rId8"/>
          <a:stretch>
            <a:fillRect/>
          </a:stretch>
        </p:blipFill>
        <p:spPr>
          <a:xfrm>
            <a:off x="423049" y="3585089"/>
            <a:ext cx="4895849" cy="2244763"/>
          </a:xfrm>
          <a:prstGeom prst="rect">
            <a:avLst/>
          </a:prstGeom>
        </p:spPr>
      </p:pic>
      <p:graphicFrame>
        <p:nvGraphicFramePr>
          <p:cNvPr id="16" name="Object 15">
            <a:extLst>
              <a:ext uri="{FF2B5EF4-FFF2-40B4-BE49-F238E27FC236}">
                <a16:creationId xmlns:a16="http://schemas.microsoft.com/office/drawing/2014/main" id="{7EE82043-704E-C594-AC0B-8B1222B1C537}"/>
              </a:ext>
            </a:extLst>
          </p:cNvPr>
          <p:cNvGraphicFramePr>
            <a:graphicFrameLocks noChangeAspect="1"/>
          </p:cNvGraphicFramePr>
          <p:nvPr>
            <p:extLst>
              <p:ext uri="{D42A27DB-BD31-4B8C-83A1-F6EECF244321}">
                <p14:modId xmlns:p14="http://schemas.microsoft.com/office/powerpoint/2010/main" val="1648439910"/>
              </p:ext>
            </p:extLst>
          </p:nvPr>
        </p:nvGraphicFramePr>
        <p:xfrm>
          <a:off x="1819275" y="5705474"/>
          <a:ext cx="358775" cy="394653"/>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16" name="Object 15">
                        <a:extLst>
                          <a:ext uri="{FF2B5EF4-FFF2-40B4-BE49-F238E27FC236}">
                            <a16:creationId xmlns:a16="http://schemas.microsoft.com/office/drawing/2014/main" id="{7EE82043-704E-C594-AC0B-8B1222B1C537}"/>
                          </a:ext>
                        </a:extLst>
                      </p:cNvPr>
                      <p:cNvPicPr/>
                      <p:nvPr/>
                    </p:nvPicPr>
                    <p:blipFill>
                      <a:blip r:embed="rId10"/>
                      <a:stretch>
                        <a:fillRect/>
                      </a:stretch>
                    </p:blipFill>
                    <p:spPr>
                      <a:xfrm>
                        <a:off x="1819275" y="5705474"/>
                        <a:ext cx="358775" cy="39465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C1B3B3B-1472-3110-B0E8-52AFB10AB60F}"/>
              </a:ext>
            </a:extLst>
          </p:cNvPr>
          <p:cNvGraphicFramePr>
            <a:graphicFrameLocks noChangeAspect="1"/>
          </p:cNvGraphicFramePr>
          <p:nvPr>
            <p:extLst>
              <p:ext uri="{D42A27DB-BD31-4B8C-83A1-F6EECF244321}">
                <p14:modId xmlns:p14="http://schemas.microsoft.com/office/powerpoint/2010/main" val="2139048588"/>
              </p:ext>
            </p:extLst>
          </p:nvPr>
        </p:nvGraphicFramePr>
        <p:xfrm>
          <a:off x="3924300" y="5627688"/>
          <a:ext cx="358775" cy="501650"/>
        </p:xfrm>
        <a:graphic>
          <a:graphicData uri="http://schemas.openxmlformats.org/presentationml/2006/ole">
            <mc:AlternateContent xmlns:mc="http://schemas.openxmlformats.org/markup-compatibility/2006">
              <mc:Choice xmlns:v="urn:schemas-microsoft-com:vml" Requires="v">
                <p:oleObj name="Equation" r:id="rId11" imgW="126720" imgH="177480" progId="Equation.DSMT4">
                  <p:embed/>
                </p:oleObj>
              </mc:Choice>
              <mc:Fallback>
                <p:oleObj name="Equation" r:id="rId11" imgW="126720" imgH="177480" progId="Equation.DSMT4">
                  <p:embed/>
                  <p:pic>
                    <p:nvPicPr>
                      <p:cNvPr id="17" name="Object 16">
                        <a:extLst>
                          <a:ext uri="{FF2B5EF4-FFF2-40B4-BE49-F238E27FC236}">
                            <a16:creationId xmlns:a16="http://schemas.microsoft.com/office/drawing/2014/main" id="{0C1B3B3B-1472-3110-B0E8-52AFB10AB60F}"/>
                          </a:ext>
                        </a:extLst>
                      </p:cNvPr>
                      <p:cNvPicPr/>
                      <p:nvPr/>
                    </p:nvPicPr>
                    <p:blipFill>
                      <a:blip r:embed="rId12"/>
                      <a:stretch>
                        <a:fillRect/>
                      </a:stretch>
                    </p:blipFill>
                    <p:spPr>
                      <a:xfrm>
                        <a:off x="3924300" y="5627688"/>
                        <a:ext cx="358775" cy="50165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1B9D7FE7-F853-3B35-8F75-97B06D3DD775}"/>
              </a:ext>
            </a:extLst>
          </p:cNvPr>
          <p:cNvCxnSpPr>
            <a:cxnSpLocks/>
          </p:cNvCxnSpPr>
          <p:nvPr/>
        </p:nvCxnSpPr>
        <p:spPr>
          <a:xfrm>
            <a:off x="2724150" y="3670163"/>
            <a:ext cx="0" cy="235646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37E87E9C-E707-D1C8-1ABB-411D120EA567}"/>
              </a:ext>
            </a:extLst>
          </p:cNvPr>
          <p:cNvGraphicFramePr>
            <a:graphicFrameLocks noChangeAspect="1"/>
          </p:cNvGraphicFramePr>
          <p:nvPr>
            <p:extLst>
              <p:ext uri="{D42A27DB-BD31-4B8C-83A1-F6EECF244321}">
                <p14:modId xmlns:p14="http://schemas.microsoft.com/office/powerpoint/2010/main" val="2911378427"/>
              </p:ext>
            </p:extLst>
          </p:nvPr>
        </p:nvGraphicFramePr>
        <p:xfrm>
          <a:off x="2474913" y="5953125"/>
          <a:ext cx="431800" cy="466725"/>
        </p:xfrm>
        <a:graphic>
          <a:graphicData uri="http://schemas.openxmlformats.org/presentationml/2006/ole">
            <mc:AlternateContent xmlns:mc="http://schemas.openxmlformats.org/markup-compatibility/2006">
              <mc:Choice xmlns:v="urn:schemas-microsoft-com:vml" Requires="v">
                <p:oleObj name="Equation" r:id="rId13" imgW="152280" imgH="164880" progId="Equation.DSMT4">
                  <p:embed/>
                </p:oleObj>
              </mc:Choice>
              <mc:Fallback>
                <p:oleObj name="Equation" r:id="rId13" imgW="152280" imgH="164880" progId="Equation.DSMT4">
                  <p:embed/>
                  <p:pic>
                    <p:nvPicPr>
                      <p:cNvPr id="21" name="Object 20">
                        <a:extLst>
                          <a:ext uri="{FF2B5EF4-FFF2-40B4-BE49-F238E27FC236}">
                            <a16:creationId xmlns:a16="http://schemas.microsoft.com/office/drawing/2014/main" id="{37E87E9C-E707-D1C8-1ABB-411D120EA567}"/>
                          </a:ext>
                        </a:extLst>
                      </p:cNvPr>
                      <p:cNvPicPr/>
                      <p:nvPr/>
                    </p:nvPicPr>
                    <p:blipFill>
                      <a:blip r:embed="rId14"/>
                      <a:stretch>
                        <a:fillRect/>
                      </a:stretch>
                    </p:blipFill>
                    <p:spPr>
                      <a:xfrm>
                        <a:off x="2474913" y="5953125"/>
                        <a:ext cx="431800" cy="466725"/>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1FB2D99-D4CF-AEEF-FEFE-52DFA339E066}"/>
              </a:ext>
            </a:extLst>
          </p:cNvPr>
          <p:cNvSpPr txBox="1"/>
          <p:nvPr/>
        </p:nvSpPr>
        <p:spPr>
          <a:xfrm>
            <a:off x="3524502" y="3594733"/>
            <a:ext cx="5540490" cy="800219"/>
          </a:xfrm>
          <a:prstGeom prst="rect">
            <a:avLst/>
          </a:prstGeom>
          <a:noFill/>
        </p:spPr>
        <p:txBody>
          <a:bodyPr wrap="square" rtlCol="0">
            <a:spAutoFit/>
          </a:bodyPr>
          <a:lstStyle/>
          <a:p>
            <a:r>
              <a:rPr lang="en-US" sz="2300" dirty="0" err="1">
                <a:solidFill>
                  <a:srgbClr val="FF0000"/>
                </a:solidFill>
              </a:rPr>
              <a:t>Normalcdf</a:t>
            </a:r>
            <a:r>
              <a:rPr lang="en-US" sz="2300" dirty="0">
                <a:solidFill>
                  <a:srgbClr val="FF0000"/>
                </a:solidFill>
              </a:rPr>
              <a:t> will give you area of this curve as a percentage between 0 to 100%</a:t>
            </a:r>
          </a:p>
        </p:txBody>
      </p:sp>
      <p:cxnSp>
        <p:nvCxnSpPr>
          <p:cNvPr id="25" name="Straight Arrow Connector 24">
            <a:extLst>
              <a:ext uri="{FF2B5EF4-FFF2-40B4-BE49-F238E27FC236}">
                <a16:creationId xmlns:a16="http://schemas.microsoft.com/office/drawing/2014/main" id="{483176D6-01D5-4673-1B69-0BC8DF2999EE}"/>
              </a:ext>
            </a:extLst>
          </p:cNvPr>
          <p:cNvCxnSpPr/>
          <p:nvPr/>
        </p:nvCxnSpPr>
        <p:spPr>
          <a:xfrm flipH="1">
            <a:off x="3124200" y="4394952"/>
            <a:ext cx="2971800" cy="643773"/>
          </a:xfrm>
          <a:prstGeom prst="straightConnector1">
            <a:avLst/>
          </a:prstGeom>
          <a:ln w="3492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8C998BDF-F8E5-AF2E-7830-13A94A7181AF}"/>
              </a:ext>
            </a:extLst>
          </p:cNvPr>
          <p:cNvGraphicFramePr>
            <a:graphicFrameLocks noChangeAspect="1"/>
          </p:cNvGraphicFramePr>
          <p:nvPr>
            <p:extLst>
              <p:ext uri="{D42A27DB-BD31-4B8C-83A1-F6EECF244321}">
                <p14:modId xmlns:p14="http://schemas.microsoft.com/office/powerpoint/2010/main" val="791732235"/>
              </p:ext>
            </p:extLst>
          </p:nvPr>
        </p:nvGraphicFramePr>
        <p:xfrm>
          <a:off x="4283075" y="1562507"/>
          <a:ext cx="2792413" cy="523875"/>
        </p:xfrm>
        <a:graphic>
          <a:graphicData uri="http://schemas.openxmlformats.org/presentationml/2006/ole">
            <mc:AlternateContent xmlns:mc="http://schemas.openxmlformats.org/markup-compatibility/2006">
              <mc:Choice xmlns:v="urn:schemas-microsoft-com:vml" Requires="v">
                <p:oleObj name="Equation" r:id="rId15" imgW="1079280" imgH="203040" progId="Equation.DSMT4">
                  <p:embed/>
                </p:oleObj>
              </mc:Choice>
              <mc:Fallback>
                <p:oleObj name="Equation" r:id="rId15" imgW="1079280" imgH="203040" progId="Equation.DSMT4">
                  <p:embed/>
                  <p:pic>
                    <p:nvPicPr>
                      <p:cNvPr id="26" name="Object 25">
                        <a:extLst>
                          <a:ext uri="{FF2B5EF4-FFF2-40B4-BE49-F238E27FC236}">
                            <a16:creationId xmlns:a16="http://schemas.microsoft.com/office/drawing/2014/main" id="{8C998BDF-F8E5-AF2E-7830-13A94A7181AF}"/>
                          </a:ext>
                        </a:extLst>
                      </p:cNvPr>
                      <p:cNvPicPr/>
                      <p:nvPr/>
                    </p:nvPicPr>
                    <p:blipFill>
                      <a:blip r:embed="rId16"/>
                      <a:stretch>
                        <a:fillRect/>
                      </a:stretch>
                    </p:blipFill>
                    <p:spPr>
                      <a:xfrm>
                        <a:off x="4283075" y="1562507"/>
                        <a:ext cx="2792413" cy="5238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918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repeatCount="4000" fill="hold" grpId="1" nodeType="clickEffect">
                                  <p:stCondLst>
                                    <p:cond delay="0"/>
                                  </p:stCondLst>
                                  <p:childTnLst>
                                    <p:anim calcmode="discrete" valueType="str">
                                      <p:cBhvr>
                                        <p:cTn id="11"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1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367B1-9CF4-7FF7-12F0-FC96BAEAD356}"/>
              </a:ext>
            </a:extLst>
          </p:cNvPr>
          <p:cNvSpPr>
            <a:spLocks noGrp="1"/>
          </p:cNvSpPr>
          <p:nvPr>
            <p:ph sz="quarter" idx="1"/>
          </p:nvPr>
        </p:nvSpPr>
        <p:spPr>
          <a:xfrm>
            <a:off x="216195" y="188741"/>
            <a:ext cx="7885814" cy="640599"/>
          </a:xfrm>
        </p:spPr>
        <p:txBody>
          <a:bodyPr/>
          <a:lstStyle/>
          <a:p>
            <a:r>
              <a:rPr lang="en-US" dirty="0"/>
              <a:t>The second function to master is inverse Normality</a:t>
            </a:r>
          </a:p>
        </p:txBody>
      </p:sp>
      <p:pic>
        <p:nvPicPr>
          <p:cNvPr id="4" name="Picture 3">
            <a:extLst>
              <a:ext uri="{FF2B5EF4-FFF2-40B4-BE49-F238E27FC236}">
                <a16:creationId xmlns:a16="http://schemas.microsoft.com/office/drawing/2014/main" id="{684735E1-8CD8-DF98-94B9-5241B6B82D26}"/>
              </a:ext>
            </a:extLst>
          </p:cNvPr>
          <p:cNvPicPr>
            <a:picLocks noChangeAspect="1"/>
          </p:cNvPicPr>
          <p:nvPr/>
        </p:nvPicPr>
        <p:blipFill>
          <a:blip r:embed="rId4"/>
          <a:stretch>
            <a:fillRect/>
          </a:stretch>
        </p:blipFill>
        <p:spPr>
          <a:xfrm>
            <a:off x="8323727" y="188741"/>
            <a:ext cx="3391373" cy="2457793"/>
          </a:xfrm>
          <a:prstGeom prst="rect">
            <a:avLst/>
          </a:prstGeom>
        </p:spPr>
      </p:pic>
      <p:graphicFrame>
        <p:nvGraphicFramePr>
          <p:cNvPr id="5" name="Object 4">
            <a:extLst>
              <a:ext uri="{FF2B5EF4-FFF2-40B4-BE49-F238E27FC236}">
                <a16:creationId xmlns:a16="http://schemas.microsoft.com/office/drawing/2014/main" id="{5DF1CE07-FFC7-8D5F-FBCA-EB8C4FB3FE74}"/>
              </a:ext>
            </a:extLst>
          </p:cNvPr>
          <p:cNvGraphicFramePr>
            <a:graphicFrameLocks noChangeAspect="1"/>
          </p:cNvGraphicFramePr>
          <p:nvPr>
            <p:extLst>
              <p:ext uri="{D42A27DB-BD31-4B8C-83A1-F6EECF244321}">
                <p14:modId xmlns:p14="http://schemas.microsoft.com/office/powerpoint/2010/main" val="1849151382"/>
              </p:ext>
            </p:extLst>
          </p:nvPr>
        </p:nvGraphicFramePr>
        <p:xfrm>
          <a:off x="457935" y="998588"/>
          <a:ext cx="3683444" cy="640599"/>
        </p:xfrm>
        <a:graphic>
          <a:graphicData uri="http://schemas.openxmlformats.org/presentationml/2006/ole">
            <mc:AlternateContent xmlns:mc="http://schemas.openxmlformats.org/markup-compatibility/2006">
              <mc:Choice xmlns:v="urn:schemas-microsoft-com:vml" Requires="v">
                <p:oleObj name="Equation" r:id="rId5" imgW="1460160" imgH="253800" progId="Equation.DSMT4">
                  <p:embed/>
                </p:oleObj>
              </mc:Choice>
              <mc:Fallback>
                <p:oleObj name="Equation" r:id="rId5" imgW="1460160" imgH="253800" progId="Equation.DSMT4">
                  <p:embed/>
                  <p:pic>
                    <p:nvPicPr>
                      <p:cNvPr id="5" name="Object 4">
                        <a:extLst>
                          <a:ext uri="{FF2B5EF4-FFF2-40B4-BE49-F238E27FC236}">
                            <a16:creationId xmlns:a16="http://schemas.microsoft.com/office/drawing/2014/main" id="{5DF1CE07-FFC7-8D5F-FBCA-EB8C4FB3FE74}"/>
                          </a:ext>
                        </a:extLst>
                      </p:cNvPr>
                      <p:cNvPicPr/>
                      <p:nvPr/>
                    </p:nvPicPr>
                    <p:blipFill>
                      <a:blip r:embed="rId6"/>
                      <a:stretch>
                        <a:fillRect/>
                      </a:stretch>
                    </p:blipFill>
                    <p:spPr>
                      <a:xfrm>
                        <a:off x="457935" y="998588"/>
                        <a:ext cx="3683444" cy="640599"/>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109DD1E9-3C48-BFB5-48DD-DC904D7BA66D}"/>
              </a:ext>
            </a:extLst>
          </p:cNvPr>
          <p:cNvSpPr txBox="1">
            <a:spLocks/>
          </p:cNvSpPr>
          <p:nvPr/>
        </p:nvSpPr>
        <p:spPr bwMode="auto">
          <a:xfrm>
            <a:off x="198472" y="1808435"/>
            <a:ext cx="7885814" cy="100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inverse norm function can give you either the </a:t>
            </a:r>
            <a:br>
              <a:rPr lang="en-US" dirty="0"/>
            </a:br>
            <a:r>
              <a:rPr lang="en-US" dirty="0"/>
              <a:t>‘</a:t>
            </a:r>
            <a:r>
              <a:rPr lang="en-US" b="1" u="sng" dirty="0"/>
              <a:t>Z-score</a:t>
            </a:r>
            <a:r>
              <a:rPr lang="en-US" dirty="0"/>
              <a:t>” or the actual value of the data point</a:t>
            </a:r>
          </a:p>
        </p:txBody>
      </p:sp>
      <p:pic>
        <p:nvPicPr>
          <p:cNvPr id="7" name="Picture 6">
            <a:extLst>
              <a:ext uri="{FF2B5EF4-FFF2-40B4-BE49-F238E27FC236}">
                <a16:creationId xmlns:a16="http://schemas.microsoft.com/office/drawing/2014/main" id="{22E1F084-0CFB-5373-F7E8-FF9FB6A4D381}"/>
              </a:ext>
            </a:extLst>
          </p:cNvPr>
          <p:cNvPicPr>
            <a:picLocks noChangeAspect="1"/>
          </p:cNvPicPr>
          <p:nvPr/>
        </p:nvPicPr>
        <p:blipFill>
          <a:blip r:embed="rId7"/>
          <a:stretch>
            <a:fillRect/>
          </a:stretch>
        </p:blipFill>
        <p:spPr>
          <a:xfrm>
            <a:off x="6294473" y="3902149"/>
            <a:ext cx="4802531" cy="2653878"/>
          </a:xfrm>
          <a:prstGeom prst="rect">
            <a:avLst/>
          </a:prstGeom>
        </p:spPr>
      </p:pic>
      <p:pic>
        <p:nvPicPr>
          <p:cNvPr id="9" name="Picture 8">
            <a:extLst>
              <a:ext uri="{FF2B5EF4-FFF2-40B4-BE49-F238E27FC236}">
                <a16:creationId xmlns:a16="http://schemas.microsoft.com/office/drawing/2014/main" id="{20E31B88-807D-2E16-4A59-BB4EF6C2CE68}"/>
              </a:ext>
            </a:extLst>
          </p:cNvPr>
          <p:cNvPicPr>
            <a:picLocks noChangeAspect="1"/>
          </p:cNvPicPr>
          <p:nvPr/>
        </p:nvPicPr>
        <p:blipFill>
          <a:blip r:embed="rId8"/>
          <a:stretch>
            <a:fillRect/>
          </a:stretch>
        </p:blipFill>
        <p:spPr>
          <a:xfrm>
            <a:off x="365384" y="3695452"/>
            <a:ext cx="5142314" cy="2163960"/>
          </a:xfrm>
          <a:prstGeom prst="rect">
            <a:avLst/>
          </a:prstGeom>
        </p:spPr>
      </p:pic>
      <p:sp>
        <p:nvSpPr>
          <p:cNvPr id="10" name="Content Placeholder 2">
            <a:extLst>
              <a:ext uri="{FF2B5EF4-FFF2-40B4-BE49-F238E27FC236}">
                <a16:creationId xmlns:a16="http://schemas.microsoft.com/office/drawing/2014/main" id="{47101D16-5632-F88D-65BE-47682B628DF4}"/>
              </a:ext>
            </a:extLst>
          </p:cNvPr>
          <p:cNvSpPr txBox="1">
            <a:spLocks/>
          </p:cNvSpPr>
          <p:nvPr/>
        </p:nvSpPr>
        <p:spPr bwMode="auto">
          <a:xfrm>
            <a:off x="1638149" y="2804269"/>
            <a:ext cx="2051349" cy="50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b="1" u="sng" dirty="0">
                <a:solidFill>
                  <a:srgbClr val="FF0000"/>
                </a:solidFill>
              </a:rPr>
              <a:t>Z-Score: </a:t>
            </a:r>
          </a:p>
        </p:txBody>
      </p:sp>
      <p:graphicFrame>
        <p:nvGraphicFramePr>
          <p:cNvPr id="17" name="Object 16">
            <a:extLst>
              <a:ext uri="{FF2B5EF4-FFF2-40B4-BE49-F238E27FC236}">
                <a16:creationId xmlns:a16="http://schemas.microsoft.com/office/drawing/2014/main" id="{02629C5B-7AEB-E6E4-7635-AB61A845F6BC}"/>
              </a:ext>
            </a:extLst>
          </p:cNvPr>
          <p:cNvGraphicFramePr>
            <a:graphicFrameLocks noChangeAspect="1"/>
          </p:cNvGraphicFramePr>
          <p:nvPr>
            <p:extLst>
              <p:ext uri="{D42A27DB-BD31-4B8C-83A1-F6EECF244321}">
                <p14:modId xmlns:p14="http://schemas.microsoft.com/office/powerpoint/2010/main" val="2622840044"/>
              </p:ext>
            </p:extLst>
          </p:nvPr>
        </p:nvGraphicFramePr>
        <p:xfrm>
          <a:off x="1884545" y="4816629"/>
          <a:ext cx="1381497" cy="365577"/>
        </p:xfrm>
        <a:graphic>
          <a:graphicData uri="http://schemas.openxmlformats.org/presentationml/2006/ole">
            <mc:AlternateContent xmlns:mc="http://schemas.openxmlformats.org/markup-compatibility/2006">
              <mc:Choice xmlns:v="urn:schemas-microsoft-com:vml" Requires="v">
                <p:oleObj name="Equation" r:id="rId9" imgW="672840" imgH="177480" progId="Equation.DSMT4">
                  <p:embed/>
                </p:oleObj>
              </mc:Choice>
              <mc:Fallback>
                <p:oleObj name="Equation" r:id="rId9" imgW="672840" imgH="177480" progId="Equation.DSMT4">
                  <p:embed/>
                  <p:pic>
                    <p:nvPicPr>
                      <p:cNvPr id="17" name="Object 16">
                        <a:extLst>
                          <a:ext uri="{FF2B5EF4-FFF2-40B4-BE49-F238E27FC236}">
                            <a16:creationId xmlns:a16="http://schemas.microsoft.com/office/drawing/2014/main" id="{02629C5B-7AEB-E6E4-7635-AB61A845F6BC}"/>
                          </a:ext>
                        </a:extLst>
                      </p:cNvPr>
                      <p:cNvPicPr/>
                      <p:nvPr/>
                    </p:nvPicPr>
                    <p:blipFill>
                      <a:blip r:embed="rId10"/>
                      <a:stretch>
                        <a:fillRect/>
                      </a:stretch>
                    </p:blipFill>
                    <p:spPr>
                      <a:xfrm>
                        <a:off x="1884545" y="4816629"/>
                        <a:ext cx="1381497" cy="365577"/>
                      </a:xfrm>
                      <a:prstGeom prst="rect">
                        <a:avLst/>
                      </a:prstGeom>
                    </p:spPr>
                  </p:pic>
                </p:oleObj>
              </mc:Fallback>
            </mc:AlternateContent>
          </a:graphicData>
        </a:graphic>
      </p:graphicFrame>
      <p:cxnSp>
        <p:nvCxnSpPr>
          <p:cNvPr id="18" name="Straight Connector 17">
            <a:extLst>
              <a:ext uri="{FF2B5EF4-FFF2-40B4-BE49-F238E27FC236}">
                <a16:creationId xmlns:a16="http://schemas.microsoft.com/office/drawing/2014/main" id="{9B39B28A-82BC-6B97-C6C0-A43357585125}"/>
              </a:ext>
            </a:extLst>
          </p:cNvPr>
          <p:cNvCxnSpPr>
            <a:cxnSpLocks/>
          </p:cNvCxnSpPr>
          <p:nvPr/>
        </p:nvCxnSpPr>
        <p:spPr>
          <a:xfrm>
            <a:off x="2575294" y="3811454"/>
            <a:ext cx="0" cy="235646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CA89A221-970D-4F3D-183F-A3798C02A37A}"/>
              </a:ext>
            </a:extLst>
          </p:cNvPr>
          <p:cNvGraphicFramePr>
            <a:graphicFrameLocks noChangeAspect="1"/>
          </p:cNvGraphicFramePr>
          <p:nvPr>
            <p:extLst>
              <p:ext uri="{D42A27DB-BD31-4B8C-83A1-F6EECF244321}">
                <p14:modId xmlns:p14="http://schemas.microsoft.com/office/powerpoint/2010/main" val="646254919"/>
              </p:ext>
            </p:extLst>
          </p:nvPr>
        </p:nvGraphicFramePr>
        <p:xfrm>
          <a:off x="2069773" y="6008539"/>
          <a:ext cx="968510" cy="515589"/>
        </p:xfrm>
        <a:graphic>
          <a:graphicData uri="http://schemas.openxmlformats.org/presentationml/2006/ole">
            <mc:AlternateContent xmlns:mc="http://schemas.openxmlformats.org/markup-compatibility/2006">
              <mc:Choice xmlns:v="urn:schemas-microsoft-com:vml" Requires="v">
                <p:oleObj name="Equation" r:id="rId11" imgW="380880" imgH="203040" progId="Equation.DSMT4">
                  <p:embed/>
                </p:oleObj>
              </mc:Choice>
              <mc:Fallback>
                <p:oleObj name="Equation" r:id="rId11" imgW="380880" imgH="203040" progId="Equation.DSMT4">
                  <p:embed/>
                  <p:pic>
                    <p:nvPicPr>
                      <p:cNvPr id="19" name="Object 18">
                        <a:extLst>
                          <a:ext uri="{FF2B5EF4-FFF2-40B4-BE49-F238E27FC236}">
                            <a16:creationId xmlns:a16="http://schemas.microsoft.com/office/drawing/2014/main" id="{CA89A221-970D-4F3D-183F-A3798C02A37A}"/>
                          </a:ext>
                        </a:extLst>
                      </p:cNvPr>
                      <p:cNvPicPr/>
                      <p:nvPr/>
                    </p:nvPicPr>
                    <p:blipFill>
                      <a:blip r:embed="rId12"/>
                      <a:stretch>
                        <a:fillRect/>
                      </a:stretch>
                    </p:blipFill>
                    <p:spPr>
                      <a:xfrm>
                        <a:off x="2069773" y="6008539"/>
                        <a:ext cx="968510" cy="515589"/>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B8DE046-45CB-9453-6EA3-DE615E9DBC01}"/>
              </a:ext>
            </a:extLst>
          </p:cNvPr>
          <p:cNvGraphicFramePr>
            <a:graphicFrameLocks noChangeAspect="1"/>
          </p:cNvGraphicFramePr>
          <p:nvPr>
            <p:extLst>
              <p:ext uri="{D42A27DB-BD31-4B8C-83A1-F6EECF244321}">
                <p14:modId xmlns:p14="http://schemas.microsoft.com/office/powerpoint/2010/main" val="1697844860"/>
              </p:ext>
            </p:extLst>
          </p:nvPr>
        </p:nvGraphicFramePr>
        <p:xfrm>
          <a:off x="2102384" y="6365944"/>
          <a:ext cx="903287" cy="452437"/>
        </p:xfrm>
        <a:graphic>
          <a:graphicData uri="http://schemas.openxmlformats.org/presentationml/2006/ole">
            <mc:AlternateContent xmlns:mc="http://schemas.openxmlformats.org/markup-compatibility/2006">
              <mc:Choice xmlns:v="urn:schemas-microsoft-com:vml" Requires="v">
                <p:oleObj name="Equation" r:id="rId13" imgW="355320" imgH="177480" progId="Equation.DSMT4">
                  <p:embed/>
                </p:oleObj>
              </mc:Choice>
              <mc:Fallback>
                <p:oleObj name="Equation" r:id="rId13" imgW="355320" imgH="177480" progId="Equation.DSMT4">
                  <p:embed/>
                  <p:pic>
                    <p:nvPicPr>
                      <p:cNvPr id="20" name="Object 19">
                        <a:extLst>
                          <a:ext uri="{FF2B5EF4-FFF2-40B4-BE49-F238E27FC236}">
                            <a16:creationId xmlns:a16="http://schemas.microsoft.com/office/drawing/2014/main" id="{2B8DE046-45CB-9453-6EA3-DE615E9DBC01}"/>
                          </a:ext>
                        </a:extLst>
                      </p:cNvPr>
                      <p:cNvPicPr/>
                      <p:nvPr/>
                    </p:nvPicPr>
                    <p:blipFill>
                      <a:blip r:embed="rId14"/>
                      <a:stretch>
                        <a:fillRect/>
                      </a:stretch>
                    </p:blipFill>
                    <p:spPr>
                      <a:xfrm>
                        <a:off x="2102384" y="6365944"/>
                        <a:ext cx="903287" cy="45243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F9C8CA2F-5237-9255-D7D2-61C73745B178}"/>
              </a:ext>
            </a:extLst>
          </p:cNvPr>
          <p:cNvCxnSpPr>
            <a:cxnSpLocks/>
          </p:cNvCxnSpPr>
          <p:nvPr/>
        </p:nvCxnSpPr>
        <p:spPr>
          <a:xfrm>
            <a:off x="3340473" y="4263656"/>
            <a:ext cx="0" cy="1679944"/>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A70BBB98-A1D9-50AF-513D-1C0C1503752A}"/>
              </a:ext>
            </a:extLst>
          </p:cNvPr>
          <p:cNvGraphicFramePr>
            <a:graphicFrameLocks noChangeAspect="1"/>
          </p:cNvGraphicFramePr>
          <p:nvPr>
            <p:extLst>
              <p:ext uri="{D42A27DB-BD31-4B8C-83A1-F6EECF244321}">
                <p14:modId xmlns:p14="http://schemas.microsoft.com/office/powerpoint/2010/main" val="3749267640"/>
              </p:ext>
            </p:extLst>
          </p:nvPr>
        </p:nvGraphicFramePr>
        <p:xfrm>
          <a:off x="3108860" y="5814222"/>
          <a:ext cx="1338263" cy="560388"/>
        </p:xfrm>
        <a:graphic>
          <a:graphicData uri="http://schemas.openxmlformats.org/presentationml/2006/ole">
            <mc:AlternateContent xmlns:mc="http://schemas.openxmlformats.org/markup-compatibility/2006">
              <mc:Choice xmlns:v="urn:schemas-microsoft-com:vml" Requires="v">
                <p:oleObj name="Equation" r:id="rId15" imgW="545760" imgH="228600" progId="Equation.DSMT4">
                  <p:embed/>
                </p:oleObj>
              </mc:Choice>
              <mc:Fallback>
                <p:oleObj name="Equation" r:id="rId15" imgW="545760" imgH="228600" progId="Equation.DSMT4">
                  <p:embed/>
                  <p:pic>
                    <p:nvPicPr>
                      <p:cNvPr id="24" name="Object 23">
                        <a:extLst>
                          <a:ext uri="{FF2B5EF4-FFF2-40B4-BE49-F238E27FC236}">
                            <a16:creationId xmlns:a16="http://schemas.microsoft.com/office/drawing/2014/main" id="{A70BBB98-A1D9-50AF-513D-1C0C1503752A}"/>
                          </a:ext>
                        </a:extLst>
                      </p:cNvPr>
                      <p:cNvPicPr/>
                      <p:nvPr/>
                    </p:nvPicPr>
                    <p:blipFill>
                      <a:blip r:embed="rId16"/>
                      <a:stretch>
                        <a:fillRect/>
                      </a:stretch>
                    </p:blipFill>
                    <p:spPr>
                      <a:xfrm>
                        <a:off x="3108860" y="5814222"/>
                        <a:ext cx="1338263" cy="56038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00B0EFD-AF51-5247-985A-85E0366904C7}"/>
              </a:ext>
            </a:extLst>
          </p:cNvPr>
          <p:cNvGraphicFramePr>
            <a:graphicFrameLocks noChangeAspect="1"/>
          </p:cNvGraphicFramePr>
          <p:nvPr>
            <p:extLst>
              <p:ext uri="{D42A27DB-BD31-4B8C-83A1-F6EECF244321}">
                <p14:modId xmlns:p14="http://schemas.microsoft.com/office/powerpoint/2010/main" val="2444819616"/>
              </p:ext>
            </p:extLst>
          </p:nvPr>
        </p:nvGraphicFramePr>
        <p:xfrm>
          <a:off x="808571" y="3243630"/>
          <a:ext cx="3490912" cy="641350"/>
        </p:xfrm>
        <a:graphic>
          <a:graphicData uri="http://schemas.openxmlformats.org/presentationml/2006/ole">
            <mc:AlternateContent xmlns:mc="http://schemas.openxmlformats.org/markup-compatibility/2006">
              <mc:Choice xmlns:v="urn:schemas-microsoft-com:vml" Requires="v">
                <p:oleObj name="Equation" r:id="rId17" imgW="1384200" imgH="253800" progId="Equation.DSMT4">
                  <p:embed/>
                </p:oleObj>
              </mc:Choice>
              <mc:Fallback>
                <p:oleObj name="Equation" r:id="rId17" imgW="1384200" imgH="253800" progId="Equation.DSMT4">
                  <p:embed/>
                  <p:pic>
                    <p:nvPicPr>
                      <p:cNvPr id="25" name="Object 24">
                        <a:extLst>
                          <a:ext uri="{FF2B5EF4-FFF2-40B4-BE49-F238E27FC236}">
                            <a16:creationId xmlns:a16="http://schemas.microsoft.com/office/drawing/2014/main" id="{E00B0EFD-AF51-5247-985A-85E0366904C7}"/>
                          </a:ext>
                        </a:extLst>
                      </p:cNvPr>
                      <p:cNvPicPr/>
                      <p:nvPr/>
                    </p:nvPicPr>
                    <p:blipFill>
                      <a:blip r:embed="rId18"/>
                      <a:stretch>
                        <a:fillRect/>
                      </a:stretch>
                    </p:blipFill>
                    <p:spPr>
                      <a:xfrm>
                        <a:off x="808571" y="3243630"/>
                        <a:ext cx="3490912" cy="6413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17A47024-9071-A9FC-B1E7-053782EDB555}"/>
              </a:ext>
            </a:extLst>
          </p:cNvPr>
          <p:cNvGraphicFramePr>
            <a:graphicFrameLocks noChangeAspect="1"/>
          </p:cNvGraphicFramePr>
          <p:nvPr>
            <p:extLst>
              <p:ext uri="{D42A27DB-BD31-4B8C-83A1-F6EECF244321}">
                <p14:modId xmlns:p14="http://schemas.microsoft.com/office/powerpoint/2010/main" val="4246586577"/>
              </p:ext>
            </p:extLst>
          </p:nvPr>
        </p:nvGraphicFramePr>
        <p:xfrm>
          <a:off x="2263773" y="3330860"/>
          <a:ext cx="800100" cy="449262"/>
        </p:xfrm>
        <a:graphic>
          <a:graphicData uri="http://schemas.openxmlformats.org/presentationml/2006/ole">
            <mc:AlternateContent xmlns:mc="http://schemas.openxmlformats.org/markup-compatibility/2006">
              <mc:Choice xmlns:v="urn:schemas-microsoft-com:vml" Requires="v">
                <p:oleObj name="Equation" r:id="rId19" imgW="317160" imgH="177480" progId="Equation.DSMT4">
                  <p:embed/>
                </p:oleObj>
              </mc:Choice>
              <mc:Fallback>
                <p:oleObj name="Equation" r:id="rId19" imgW="317160" imgH="177480" progId="Equation.DSMT4">
                  <p:embed/>
                  <p:pic>
                    <p:nvPicPr>
                      <p:cNvPr id="26" name="Object 25">
                        <a:extLst>
                          <a:ext uri="{FF2B5EF4-FFF2-40B4-BE49-F238E27FC236}">
                            <a16:creationId xmlns:a16="http://schemas.microsoft.com/office/drawing/2014/main" id="{17A47024-9071-A9FC-B1E7-053782EDB555}"/>
                          </a:ext>
                        </a:extLst>
                      </p:cNvPr>
                      <p:cNvPicPr/>
                      <p:nvPr/>
                    </p:nvPicPr>
                    <p:blipFill>
                      <a:blip r:embed="rId20"/>
                      <a:stretch>
                        <a:fillRect/>
                      </a:stretch>
                    </p:blipFill>
                    <p:spPr>
                      <a:xfrm>
                        <a:off x="2263773" y="3330860"/>
                        <a:ext cx="800100" cy="44926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9C02D61-5E88-CF6F-0899-32C5CDA77626}"/>
              </a:ext>
            </a:extLst>
          </p:cNvPr>
          <p:cNvGraphicFramePr>
            <a:graphicFrameLocks noChangeAspect="1"/>
          </p:cNvGraphicFramePr>
          <p:nvPr>
            <p:extLst>
              <p:ext uri="{D42A27DB-BD31-4B8C-83A1-F6EECF244321}">
                <p14:modId xmlns:p14="http://schemas.microsoft.com/office/powerpoint/2010/main" val="3090775375"/>
              </p:ext>
            </p:extLst>
          </p:nvPr>
        </p:nvGraphicFramePr>
        <p:xfrm>
          <a:off x="3055456" y="3332828"/>
          <a:ext cx="320675" cy="449262"/>
        </p:xfrm>
        <a:graphic>
          <a:graphicData uri="http://schemas.openxmlformats.org/presentationml/2006/ole">
            <mc:AlternateContent xmlns:mc="http://schemas.openxmlformats.org/markup-compatibility/2006">
              <mc:Choice xmlns:v="urn:schemas-microsoft-com:vml" Requires="v">
                <p:oleObj name="Equation" r:id="rId21" imgW="126720" imgH="177480" progId="Equation.DSMT4">
                  <p:embed/>
                </p:oleObj>
              </mc:Choice>
              <mc:Fallback>
                <p:oleObj name="Equation" r:id="rId21" imgW="126720" imgH="177480" progId="Equation.DSMT4">
                  <p:embed/>
                  <p:pic>
                    <p:nvPicPr>
                      <p:cNvPr id="27" name="Object 26">
                        <a:extLst>
                          <a:ext uri="{FF2B5EF4-FFF2-40B4-BE49-F238E27FC236}">
                            <a16:creationId xmlns:a16="http://schemas.microsoft.com/office/drawing/2014/main" id="{69C02D61-5E88-CF6F-0899-32C5CDA77626}"/>
                          </a:ext>
                        </a:extLst>
                      </p:cNvPr>
                      <p:cNvPicPr/>
                      <p:nvPr/>
                    </p:nvPicPr>
                    <p:blipFill>
                      <a:blip r:embed="rId22"/>
                      <a:stretch>
                        <a:fillRect/>
                      </a:stretch>
                    </p:blipFill>
                    <p:spPr>
                      <a:xfrm>
                        <a:off x="3055456" y="3332828"/>
                        <a:ext cx="320675" cy="449262"/>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E902A7A7-0AFE-BB59-0A5E-839AD021F8FA}"/>
              </a:ext>
            </a:extLst>
          </p:cNvPr>
          <p:cNvGraphicFramePr>
            <a:graphicFrameLocks noChangeAspect="1"/>
          </p:cNvGraphicFramePr>
          <p:nvPr>
            <p:extLst>
              <p:ext uri="{D42A27DB-BD31-4B8C-83A1-F6EECF244321}">
                <p14:modId xmlns:p14="http://schemas.microsoft.com/office/powerpoint/2010/main" val="1030352137"/>
              </p:ext>
            </p:extLst>
          </p:nvPr>
        </p:nvGraphicFramePr>
        <p:xfrm>
          <a:off x="3564453" y="3340581"/>
          <a:ext cx="225425" cy="417512"/>
        </p:xfrm>
        <a:graphic>
          <a:graphicData uri="http://schemas.openxmlformats.org/presentationml/2006/ole">
            <mc:AlternateContent xmlns:mc="http://schemas.openxmlformats.org/markup-compatibility/2006">
              <mc:Choice xmlns:v="urn:schemas-microsoft-com:vml" Requires="v">
                <p:oleObj name="Equation" r:id="rId23" imgW="88560" imgH="164880" progId="Equation.DSMT4">
                  <p:embed/>
                </p:oleObj>
              </mc:Choice>
              <mc:Fallback>
                <p:oleObj name="Equation" r:id="rId23" imgW="88560" imgH="164880" progId="Equation.DSMT4">
                  <p:embed/>
                  <p:pic>
                    <p:nvPicPr>
                      <p:cNvPr id="28" name="Object 27">
                        <a:extLst>
                          <a:ext uri="{FF2B5EF4-FFF2-40B4-BE49-F238E27FC236}">
                            <a16:creationId xmlns:a16="http://schemas.microsoft.com/office/drawing/2014/main" id="{E902A7A7-0AFE-BB59-0A5E-839AD021F8FA}"/>
                          </a:ext>
                        </a:extLst>
                      </p:cNvPr>
                      <p:cNvPicPr/>
                      <p:nvPr/>
                    </p:nvPicPr>
                    <p:blipFill>
                      <a:blip r:embed="rId24"/>
                      <a:stretch>
                        <a:fillRect/>
                      </a:stretch>
                    </p:blipFill>
                    <p:spPr>
                      <a:xfrm>
                        <a:off x="3564453" y="3340581"/>
                        <a:ext cx="225425" cy="41751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FC52788-CD2A-4CE9-C6AA-330D54E83278}"/>
              </a:ext>
            </a:extLst>
          </p:cNvPr>
          <p:cNvGraphicFramePr>
            <a:graphicFrameLocks noChangeAspect="1"/>
          </p:cNvGraphicFramePr>
          <p:nvPr>
            <p:extLst>
              <p:ext uri="{D42A27DB-BD31-4B8C-83A1-F6EECF244321}">
                <p14:modId xmlns:p14="http://schemas.microsoft.com/office/powerpoint/2010/main" val="4043048414"/>
              </p:ext>
            </p:extLst>
          </p:nvPr>
        </p:nvGraphicFramePr>
        <p:xfrm>
          <a:off x="4299483" y="3330980"/>
          <a:ext cx="1185862" cy="449262"/>
        </p:xfrm>
        <a:graphic>
          <a:graphicData uri="http://schemas.openxmlformats.org/presentationml/2006/ole">
            <mc:AlternateContent xmlns:mc="http://schemas.openxmlformats.org/markup-compatibility/2006">
              <mc:Choice xmlns:v="urn:schemas-microsoft-com:vml" Requires="v">
                <p:oleObj name="Equation" r:id="rId25" imgW="469800" imgH="177480" progId="Equation.DSMT4">
                  <p:embed/>
                </p:oleObj>
              </mc:Choice>
              <mc:Fallback>
                <p:oleObj name="Equation" r:id="rId25" imgW="469800" imgH="177480" progId="Equation.DSMT4">
                  <p:embed/>
                  <p:pic>
                    <p:nvPicPr>
                      <p:cNvPr id="29" name="Object 28">
                        <a:extLst>
                          <a:ext uri="{FF2B5EF4-FFF2-40B4-BE49-F238E27FC236}">
                            <a16:creationId xmlns:a16="http://schemas.microsoft.com/office/drawing/2014/main" id="{DFC52788-CD2A-4CE9-C6AA-330D54E83278}"/>
                          </a:ext>
                        </a:extLst>
                      </p:cNvPr>
                      <p:cNvPicPr/>
                      <p:nvPr/>
                    </p:nvPicPr>
                    <p:blipFill>
                      <a:blip r:embed="rId26"/>
                      <a:stretch>
                        <a:fillRect/>
                      </a:stretch>
                    </p:blipFill>
                    <p:spPr>
                      <a:xfrm>
                        <a:off x="4299483" y="3330980"/>
                        <a:ext cx="1185862" cy="449262"/>
                      </a:xfrm>
                      <a:prstGeom prst="rect">
                        <a:avLst/>
                      </a:prstGeom>
                    </p:spPr>
                  </p:pic>
                </p:oleObj>
              </mc:Fallback>
            </mc:AlternateContent>
          </a:graphicData>
        </a:graphic>
      </p:graphicFrame>
      <p:sp>
        <p:nvSpPr>
          <p:cNvPr id="31" name="Content Placeholder 2">
            <a:extLst>
              <a:ext uri="{FF2B5EF4-FFF2-40B4-BE49-F238E27FC236}">
                <a16:creationId xmlns:a16="http://schemas.microsoft.com/office/drawing/2014/main" id="{2EF96C99-C163-10E3-F1AF-22C59F0ED6F1}"/>
              </a:ext>
            </a:extLst>
          </p:cNvPr>
          <p:cNvSpPr txBox="1">
            <a:spLocks/>
          </p:cNvSpPr>
          <p:nvPr/>
        </p:nvSpPr>
        <p:spPr bwMode="auto">
          <a:xfrm>
            <a:off x="7476829" y="2835984"/>
            <a:ext cx="2051349" cy="50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b="1" u="sng" dirty="0">
                <a:solidFill>
                  <a:srgbClr val="FF0000"/>
                </a:solidFill>
              </a:rPr>
              <a:t>Data Point:</a:t>
            </a:r>
          </a:p>
        </p:txBody>
      </p:sp>
      <p:graphicFrame>
        <p:nvGraphicFramePr>
          <p:cNvPr id="32" name="Object 31">
            <a:extLst>
              <a:ext uri="{FF2B5EF4-FFF2-40B4-BE49-F238E27FC236}">
                <a16:creationId xmlns:a16="http://schemas.microsoft.com/office/drawing/2014/main" id="{44CC2583-55B2-61E2-CEEF-EC3CBD7738F1}"/>
              </a:ext>
            </a:extLst>
          </p:cNvPr>
          <p:cNvGraphicFramePr>
            <a:graphicFrameLocks noChangeAspect="1"/>
          </p:cNvGraphicFramePr>
          <p:nvPr>
            <p:extLst>
              <p:ext uri="{D42A27DB-BD31-4B8C-83A1-F6EECF244321}">
                <p14:modId xmlns:p14="http://schemas.microsoft.com/office/powerpoint/2010/main" val="1160974504"/>
              </p:ext>
            </p:extLst>
          </p:nvPr>
        </p:nvGraphicFramePr>
        <p:xfrm>
          <a:off x="7950385" y="5920580"/>
          <a:ext cx="1290637" cy="515937"/>
        </p:xfrm>
        <a:graphic>
          <a:graphicData uri="http://schemas.openxmlformats.org/presentationml/2006/ole">
            <mc:AlternateContent xmlns:mc="http://schemas.openxmlformats.org/markup-compatibility/2006">
              <mc:Choice xmlns:v="urn:schemas-microsoft-com:vml" Requires="v">
                <p:oleObj name="Equation" r:id="rId27" imgW="507960" imgH="203040" progId="Equation.DSMT4">
                  <p:embed/>
                </p:oleObj>
              </mc:Choice>
              <mc:Fallback>
                <p:oleObj name="Equation" r:id="rId27" imgW="507960" imgH="203040" progId="Equation.DSMT4">
                  <p:embed/>
                  <p:pic>
                    <p:nvPicPr>
                      <p:cNvPr id="32" name="Object 31">
                        <a:extLst>
                          <a:ext uri="{FF2B5EF4-FFF2-40B4-BE49-F238E27FC236}">
                            <a16:creationId xmlns:a16="http://schemas.microsoft.com/office/drawing/2014/main" id="{44CC2583-55B2-61E2-CEEF-EC3CBD7738F1}"/>
                          </a:ext>
                        </a:extLst>
                      </p:cNvPr>
                      <p:cNvPicPr/>
                      <p:nvPr/>
                    </p:nvPicPr>
                    <p:blipFill>
                      <a:blip r:embed="rId28"/>
                      <a:stretch>
                        <a:fillRect/>
                      </a:stretch>
                    </p:blipFill>
                    <p:spPr>
                      <a:xfrm>
                        <a:off x="7950385" y="5920580"/>
                        <a:ext cx="1290637" cy="51593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7371997-A518-18C0-6DE7-7FBA92E5BD55}"/>
              </a:ext>
            </a:extLst>
          </p:cNvPr>
          <p:cNvGraphicFramePr>
            <a:graphicFrameLocks noChangeAspect="1"/>
          </p:cNvGraphicFramePr>
          <p:nvPr>
            <p:extLst>
              <p:ext uri="{D42A27DB-BD31-4B8C-83A1-F6EECF244321}">
                <p14:modId xmlns:p14="http://schemas.microsoft.com/office/powerpoint/2010/main" val="3734735317"/>
              </p:ext>
            </p:extLst>
          </p:nvPr>
        </p:nvGraphicFramePr>
        <p:xfrm>
          <a:off x="7953375" y="6371117"/>
          <a:ext cx="1096963" cy="452438"/>
        </p:xfrm>
        <a:graphic>
          <a:graphicData uri="http://schemas.openxmlformats.org/presentationml/2006/ole">
            <mc:AlternateContent xmlns:mc="http://schemas.openxmlformats.org/markup-compatibility/2006">
              <mc:Choice xmlns:v="urn:schemas-microsoft-com:vml" Requires="v">
                <p:oleObj name="Equation" r:id="rId29" imgW="431640" imgH="177480" progId="Equation.DSMT4">
                  <p:embed/>
                </p:oleObj>
              </mc:Choice>
              <mc:Fallback>
                <p:oleObj name="Equation" r:id="rId29" imgW="431640" imgH="177480" progId="Equation.DSMT4">
                  <p:embed/>
                  <p:pic>
                    <p:nvPicPr>
                      <p:cNvPr id="34" name="Object 33">
                        <a:extLst>
                          <a:ext uri="{FF2B5EF4-FFF2-40B4-BE49-F238E27FC236}">
                            <a16:creationId xmlns:a16="http://schemas.microsoft.com/office/drawing/2014/main" id="{87371997-A518-18C0-6DE7-7FBA92E5BD55}"/>
                          </a:ext>
                        </a:extLst>
                      </p:cNvPr>
                      <p:cNvPicPr/>
                      <p:nvPr/>
                    </p:nvPicPr>
                    <p:blipFill>
                      <a:blip r:embed="rId30"/>
                      <a:stretch>
                        <a:fillRect/>
                      </a:stretch>
                    </p:blipFill>
                    <p:spPr>
                      <a:xfrm>
                        <a:off x="7953375" y="6371117"/>
                        <a:ext cx="1096963" cy="45243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51342B4-7403-8F15-58B9-5922C3FA9E12}"/>
              </a:ext>
            </a:extLst>
          </p:cNvPr>
          <p:cNvGraphicFramePr>
            <a:graphicFrameLocks noChangeAspect="1"/>
          </p:cNvGraphicFramePr>
          <p:nvPr>
            <p:extLst>
              <p:ext uri="{D42A27DB-BD31-4B8C-83A1-F6EECF244321}">
                <p14:modId xmlns:p14="http://schemas.microsoft.com/office/powerpoint/2010/main" val="1770160642"/>
              </p:ext>
            </p:extLst>
          </p:nvPr>
        </p:nvGraphicFramePr>
        <p:xfrm>
          <a:off x="6085996" y="3260725"/>
          <a:ext cx="4067175" cy="641350"/>
        </p:xfrm>
        <a:graphic>
          <a:graphicData uri="http://schemas.openxmlformats.org/presentationml/2006/ole">
            <mc:AlternateContent xmlns:mc="http://schemas.openxmlformats.org/markup-compatibility/2006">
              <mc:Choice xmlns:v="urn:schemas-microsoft-com:vml" Requires="v">
                <p:oleObj name="Equation" r:id="rId31" imgW="1612800" imgH="253800" progId="Equation.DSMT4">
                  <p:embed/>
                </p:oleObj>
              </mc:Choice>
              <mc:Fallback>
                <p:oleObj name="Equation" r:id="rId31" imgW="1612800" imgH="253800" progId="Equation.DSMT4">
                  <p:embed/>
                  <p:pic>
                    <p:nvPicPr>
                      <p:cNvPr id="35" name="Object 34">
                        <a:extLst>
                          <a:ext uri="{FF2B5EF4-FFF2-40B4-BE49-F238E27FC236}">
                            <a16:creationId xmlns:a16="http://schemas.microsoft.com/office/drawing/2014/main" id="{351342B4-7403-8F15-58B9-5922C3FA9E12}"/>
                          </a:ext>
                        </a:extLst>
                      </p:cNvPr>
                      <p:cNvPicPr/>
                      <p:nvPr/>
                    </p:nvPicPr>
                    <p:blipFill>
                      <a:blip r:embed="rId32"/>
                      <a:stretch>
                        <a:fillRect/>
                      </a:stretch>
                    </p:blipFill>
                    <p:spPr>
                      <a:xfrm>
                        <a:off x="6085996" y="3260725"/>
                        <a:ext cx="4067175" cy="6413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8EFEE2F-E2CF-06C3-E4F3-08519F27B677}"/>
              </a:ext>
            </a:extLst>
          </p:cNvPr>
          <p:cNvGraphicFramePr>
            <a:graphicFrameLocks noChangeAspect="1"/>
          </p:cNvGraphicFramePr>
          <p:nvPr>
            <p:extLst>
              <p:ext uri="{D42A27DB-BD31-4B8C-83A1-F6EECF244321}">
                <p14:modId xmlns:p14="http://schemas.microsoft.com/office/powerpoint/2010/main" val="316853002"/>
              </p:ext>
            </p:extLst>
          </p:nvPr>
        </p:nvGraphicFramePr>
        <p:xfrm>
          <a:off x="7607780" y="3338992"/>
          <a:ext cx="608012" cy="449263"/>
        </p:xfrm>
        <a:graphic>
          <a:graphicData uri="http://schemas.openxmlformats.org/presentationml/2006/ole">
            <mc:AlternateContent xmlns:mc="http://schemas.openxmlformats.org/markup-compatibility/2006">
              <mc:Choice xmlns:v="urn:schemas-microsoft-com:vml" Requires="v">
                <p:oleObj name="Equation" r:id="rId33" imgW="241200" imgH="177480" progId="Equation.DSMT4">
                  <p:embed/>
                </p:oleObj>
              </mc:Choice>
              <mc:Fallback>
                <p:oleObj name="Equation" r:id="rId33" imgW="241200" imgH="177480" progId="Equation.DSMT4">
                  <p:embed/>
                  <p:pic>
                    <p:nvPicPr>
                      <p:cNvPr id="36" name="Object 35">
                        <a:extLst>
                          <a:ext uri="{FF2B5EF4-FFF2-40B4-BE49-F238E27FC236}">
                            <a16:creationId xmlns:a16="http://schemas.microsoft.com/office/drawing/2014/main" id="{18EFEE2F-E2CF-06C3-E4F3-08519F27B677}"/>
                          </a:ext>
                        </a:extLst>
                      </p:cNvPr>
                      <p:cNvPicPr/>
                      <p:nvPr/>
                    </p:nvPicPr>
                    <p:blipFill>
                      <a:blip r:embed="rId34"/>
                      <a:stretch>
                        <a:fillRect/>
                      </a:stretch>
                    </p:blipFill>
                    <p:spPr>
                      <a:xfrm>
                        <a:off x="7607780" y="3338992"/>
                        <a:ext cx="608012" cy="44926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F65FD1A9-8ECF-C374-C780-1BA4B5791D65}"/>
              </a:ext>
            </a:extLst>
          </p:cNvPr>
          <p:cNvGraphicFramePr>
            <a:graphicFrameLocks noChangeAspect="1"/>
          </p:cNvGraphicFramePr>
          <p:nvPr>
            <p:extLst>
              <p:ext uri="{D42A27DB-BD31-4B8C-83A1-F6EECF244321}">
                <p14:modId xmlns:p14="http://schemas.microsoft.com/office/powerpoint/2010/main" val="1897292990"/>
              </p:ext>
            </p:extLst>
          </p:nvPr>
        </p:nvGraphicFramePr>
        <p:xfrm>
          <a:off x="8323727" y="3324706"/>
          <a:ext cx="639763" cy="449262"/>
        </p:xfrm>
        <a:graphic>
          <a:graphicData uri="http://schemas.openxmlformats.org/presentationml/2006/ole">
            <mc:AlternateContent xmlns:mc="http://schemas.openxmlformats.org/markup-compatibility/2006">
              <mc:Choice xmlns:v="urn:schemas-microsoft-com:vml" Requires="v">
                <p:oleObj name="Equation" r:id="rId35" imgW="253800" imgH="177480" progId="Equation.DSMT4">
                  <p:embed/>
                </p:oleObj>
              </mc:Choice>
              <mc:Fallback>
                <p:oleObj name="Equation" r:id="rId35" imgW="253800" imgH="177480" progId="Equation.DSMT4">
                  <p:embed/>
                  <p:pic>
                    <p:nvPicPr>
                      <p:cNvPr id="37" name="Object 36">
                        <a:extLst>
                          <a:ext uri="{FF2B5EF4-FFF2-40B4-BE49-F238E27FC236}">
                            <a16:creationId xmlns:a16="http://schemas.microsoft.com/office/drawing/2014/main" id="{F65FD1A9-8ECF-C374-C780-1BA4B5791D65}"/>
                          </a:ext>
                        </a:extLst>
                      </p:cNvPr>
                      <p:cNvPicPr/>
                      <p:nvPr/>
                    </p:nvPicPr>
                    <p:blipFill>
                      <a:blip r:embed="rId36"/>
                      <a:stretch>
                        <a:fillRect/>
                      </a:stretch>
                    </p:blipFill>
                    <p:spPr>
                      <a:xfrm>
                        <a:off x="8323727" y="3324706"/>
                        <a:ext cx="639763" cy="44926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EB9E116-37DB-7038-9852-E91B961CCEB2}"/>
              </a:ext>
            </a:extLst>
          </p:cNvPr>
          <p:cNvGraphicFramePr>
            <a:graphicFrameLocks noChangeAspect="1"/>
          </p:cNvGraphicFramePr>
          <p:nvPr>
            <p:extLst>
              <p:ext uri="{D42A27DB-BD31-4B8C-83A1-F6EECF244321}">
                <p14:modId xmlns:p14="http://schemas.microsoft.com/office/powerpoint/2010/main" val="3257331239"/>
              </p:ext>
            </p:extLst>
          </p:nvPr>
        </p:nvGraphicFramePr>
        <p:xfrm>
          <a:off x="9134475" y="3320571"/>
          <a:ext cx="447675" cy="449262"/>
        </p:xfrm>
        <a:graphic>
          <a:graphicData uri="http://schemas.openxmlformats.org/presentationml/2006/ole">
            <mc:AlternateContent xmlns:mc="http://schemas.openxmlformats.org/markup-compatibility/2006">
              <mc:Choice xmlns:v="urn:schemas-microsoft-com:vml" Requires="v">
                <p:oleObj name="Equation" r:id="rId37" imgW="177480" imgH="177480" progId="Equation.DSMT4">
                  <p:embed/>
                </p:oleObj>
              </mc:Choice>
              <mc:Fallback>
                <p:oleObj name="Equation" r:id="rId37" imgW="177480" imgH="177480" progId="Equation.DSMT4">
                  <p:embed/>
                  <p:pic>
                    <p:nvPicPr>
                      <p:cNvPr id="38" name="Object 37">
                        <a:extLst>
                          <a:ext uri="{FF2B5EF4-FFF2-40B4-BE49-F238E27FC236}">
                            <a16:creationId xmlns:a16="http://schemas.microsoft.com/office/drawing/2014/main" id="{1EB9E116-37DB-7038-9852-E91B961CCEB2}"/>
                          </a:ext>
                        </a:extLst>
                      </p:cNvPr>
                      <p:cNvPicPr/>
                      <p:nvPr/>
                    </p:nvPicPr>
                    <p:blipFill>
                      <a:blip r:embed="rId38"/>
                      <a:stretch>
                        <a:fillRect/>
                      </a:stretch>
                    </p:blipFill>
                    <p:spPr>
                      <a:xfrm>
                        <a:off x="9134475" y="3320571"/>
                        <a:ext cx="447675" cy="44926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C90E4333-EEB5-6EAB-D1AF-A3232295C667}"/>
              </a:ext>
            </a:extLst>
          </p:cNvPr>
          <p:cNvGraphicFramePr>
            <a:graphicFrameLocks noChangeAspect="1"/>
          </p:cNvGraphicFramePr>
          <p:nvPr>
            <p:extLst>
              <p:ext uri="{D42A27DB-BD31-4B8C-83A1-F6EECF244321}">
                <p14:modId xmlns:p14="http://schemas.microsoft.com/office/powerpoint/2010/main" val="654715604"/>
              </p:ext>
            </p:extLst>
          </p:nvPr>
        </p:nvGraphicFramePr>
        <p:xfrm>
          <a:off x="10102952" y="3338991"/>
          <a:ext cx="1312862" cy="449263"/>
        </p:xfrm>
        <a:graphic>
          <a:graphicData uri="http://schemas.openxmlformats.org/presentationml/2006/ole">
            <mc:AlternateContent xmlns:mc="http://schemas.openxmlformats.org/markup-compatibility/2006">
              <mc:Choice xmlns:v="urn:schemas-microsoft-com:vml" Requires="v">
                <p:oleObj name="Equation" r:id="rId39" imgW="520560" imgH="177480" progId="Equation.DSMT4">
                  <p:embed/>
                </p:oleObj>
              </mc:Choice>
              <mc:Fallback>
                <p:oleObj name="Equation" r:id="rId39" imgW="520560" imgH="177480" progId="Equation.DSMT4">
                  <p:embed/>
                  <p:pic>
                    <p:nvPicPr>
                      <p:cNvPr id="39" name="Object 38">
                        <a:extLst>
                          <a:ext uri="{FF2B5EF4-FFF2-40B4-BE49-F238E27FC236}">
                            <a16:creationId xmlns:a16="http://schemas.microsoft.com/office/drawing/2014/main" id="{C90E4333-EEB5-6EAB-D1AF-A3232295C667}"/>
                          </a:ext>
                        </a:extLst>
                      </p:cNvPr>
                      <p:cNvPicPr/>
                      <p:nvPr/>
                    </p:nvPicPr>
                    <p:blipFill>
                      <a:blip r:embed="rId40"/>
                      <a:stretch>
                        <a:fillRect/>
                      </a:stretch>
                    </p:blipFill>
                    <p:spPr>
                      <a:xfrm>
                        <a:off x="10102952" y="3338991"/>
                        <a:ext cx="1312862" cy="449263"/>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7F55B68-B51F-10C8-FDA9-B0B33B618446}"/>
              </a:ext>
            </a:extLst>
          </p:cNvPr>
          <p:cNvGraphicFramePr>
            <a:graphicFrameLocks noChangeAspect="1"/>
          </p:cNvGraphicFramePr>
          <p:nvPr>
            <p:extLst>
              <p:ext uri="{D42A27DB-BD31-4B8C-83A1-F6EECF244321}">
                <p14:modId xmlns:p14="http://schemas.microsoft.com/office/powerpoint/2010/main" val="3790866"/>
              </p:ext>
            </p:extLst>
          </p:nvPr>
        </p:nvGraphicFramePr>
        <p:xfrm>
          <a:off x="9582150" y="5004457"/>
          <a:ext cx="1889125" cy="449262"/>
        </p:xfrm>
        <a:graphic>
          <a:graphicData uri="http://schemas.openxmlformats.org/presentationml/2006/ole">
            <mc:AlternateContent xmlns:mc="http://schemas.openxmlformats.org/markup-compatibility/2006">
              <mc:Choice xmlns:v="urn:schemas-microsoft-com:vml" Requires="v">
                <p:oleObj name="Equation" r:id="rId41" imgW="749160" imgH="177480" progId="Equation.DSMT4">
                  <p:embed/>
                </p:oleObj>
              </mc:Choice>
              <mc:Fallback>
                <p:oleObj name="Equation" r:id="rId41" imgW="749160" imgH="177480" progId="Equation.DSMT4">
                  <p:embed/>
                  <p:pic>
                    <p:nvPicPr>
                      <p:cNvPr id="40" name="Object 39">
                        <a:extLst>
                          <a:ext uri="{FF2B5EF4-FFF2-40B4-BE49-F238E27FC236}">
                            <a16:creationId xmlns:a16="http://schemas.microsoft.com/office/drawing/2014/main" id="{37F55B68-B51F-10C8-FDA9-B0B33B618446}"/>
                          </a:ext>
                        </a:extLst>
                      </p:cNvPr>
                      <p:cNvPicPr/>
                      <p:nvPr/>
                    </p:nvPicPr>
                    <p:blipFill>
                      <a:blip r:embed="rId42"/>
                      <a:stretch>
                        <a:fillRect/>
                      </a:stretch>
                    </p:blipFill>
                    <p:spPr>
                      <a:xfrm>
                        <a:off x="9582150" y="5004457"/>
                        <a:ext cx="1889125" cy="4492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37475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CDA8-65D2-4B9E-B79D-A19DC50CA773}"/>
              </a:ext>
            </a:extLst>
          </p:cNvPr>
          <p:cNvSpPr>
            <a:spLocks noGrp="1"/>
          </p:cNvSpPr>
          <p:nvPr>
            <p:ph type="title"/>
          </p:nvPr>
        </p:nvSpPr>
        <p:spPr>
          <a:xfrm>
            <a:off x="1981200" y="274639"/>
            <a:ext cx="7467600" cy="504825"/>
          </a:xfrm>
        </p:spPr>
        <p:txBody>
          <a:bodyPr>
            <a:normAutofit fontScale="90000"/>
          </a:bodyPr>
          <a:lstStyle/>
          <a:p>
            <a:pPr>
              <a:defRPr/>
            </a:pPr>
            <a:r>
              <a:rPr lang="en-CA" dirty="0"/>
              <a:t>Using the Z-score Table</a:t>
            </a:r>
          </a:p>
        </p:txBody>
      </p:sp>
      <p:sp>
        <p:nvSpPr>
          <p:cNvPr id="19459" name="Content Placeholder 2">
            <a:extLst>
              <a:ext uri="{FF2B5EF4-FFF2-40B4-BE49-F238E27FC236}">
                <a16:creationId xmlns:a16="http://schemas.microsoft.com/office/drawing/2014/main" id="{F42A24AB-6DDA-435E-9BBA-994ED9AB1CB5}"/>
              </a:ext>
            </a:extLst>
          </p:cNvPr>
          <p:cNvSpPr>
            <a:spLocks noGrp="1"/>
          </p:cNvSpPr>
          <p:nvPr>
            <p:ph sz="quarter" idx="1"/>
          </p:nvPr>
        </p:nvSpPr>
        <p:spPr>
          <a:xfrm>
            <a:off x="6553200" y="627063"/>
            <a:ext cx="3892550" cy="5956300"/>
          </a:xfrm>
        </p:spPr>
        <p:txBody>
          <a:bodyPr/>
          <a:lstStyle/>
          <a:p>
            <a:r>
              <a:rPr lang="en-CA" altLang="en-US" sz="2000"/>
              <a:t>This table is for finding the percentage area less than your z-score (percentile)</a:t>
            </a:r>
          </a:p>
          <a:p>
            <a:r>
              <a:rPr lang="en-CA" altLang="en-US" sz="2000"/>
              <a:t>Use the left column gives the first z-score to one decimal place</a:t>
            </a:r>
          </a:p>
          <a:p>
            <a:r>
              <a:rPr lang="en-CA" altLang="en-US" sz="2000"/>
              <a:t>The top row gives the 2</a:t>
            </a:r>
            <a:r>
              <a:rPr lang="en-CA" altLang="en-US" sz="2000" baseline="30000"/>
              <a:t>nd</a:t>
            </a:r>
            <a:r>
              <a:rPr lang="en-CA" altLang="en-US" sz="2000"/>
              <a:t> decimal value</a:t>
            </a:r>
          </a:p>
          <a:p>
            <a:r>
              <a:rPr lang="en-CA" altLang="en-US" sz="2000"/>
              <a:t>The numbers in the middle represent the area to the left of the z-score (percentile)</a:t>
            </a:r>
          </a:p>
          <a:p>
            <a:r>
              <a:rPr lang="en-CA" altLang="en-US" sz="2000"/>
              <a:t>Ie: z =1.85</a:t>
            </a:r>
          </a:p>
          <a:p>
            <a:r>
              <a:rPr lang="en-CA" altLang="en-US" sz="2000"/>
              <a:t>This gives a left area of 96.78%</a:t>
            </a:r>
          </a:p>
          <a:p>
            <a:r>
              <a:rPr lang="en-CA" altLang="en-US" sz="2000"/>
              <a:t>Your z-score is in the 96.78% percentile</a:t>
            </a:r>
          </a:p>
        </p:txBody>
      </p:sp>
      <p:pic>
        <p:nvPicPr>
          <p:cNvPr id="18436" name="Picture 3">
            <a:extLst>
              <a:ext uri="{FF2B5EF4-FFF2-40B4-BE49-F238E27FC236}">
                <a16:creationId xmlns:a16="http://schemas.microsoft.com/office/drawing/2014/main" id="{24F70C09-BF3D-48B7-848E-66F8C5266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1" y="1235076"/>
            <a:ext cx="486251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3FDC10F-73A9-475A-829C-35E335249FF3}"/>
              </a:ext>
            </a:extLst>
          </p:cNvPr>
          <p:cNvSpPr/>
          <p:nvPr/>
        </p:nvSpPr>
        <p:spPr>
          <a:xfrm>
            <a:off x="1754189" y="4754564"/>
            <a:ext cx="433387" cy="136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a:extLst>
              <a:ext uri="{FF2B5EF4-FFF2-40B4-BE49-F238E27FC236}">
                <a16:creationId xmlns:a16="http://schemas.microsoft.com/office/drawing/2014/main" id="{A7CDB72D-F8C1-4D37-BAD8-1CB29B81B0ED}"/>
              </a:ext>
            </a:extLst>
          </p:cNvPr>
          <p:cNvSpPr/>
          <p:nvPr/>
        </p:nvSpPr>
        <p:spPr>
          <a:xfrm>
            <a:off x="4405314" y="2624139"/>
            <a:ext cx="434975" cy="136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Rectangle 4">
            <a:extLst>
              <a:ext uri="{FF2B5EF4-FFF2-40B4-BE49-F238E27FC236}">
                <a16:creationId xmlns:a16="http://schemas.microsoft.com/office/drawing/2014/main" id="{4B76F848-68F8-4A1D-B4C9-D0546502FF5C}"/>
              </a:ext>
            </a:extLst>
          </p:cNvPr>
          <p:cNvSpPr/>
          <p:nvPr/>
        </p:nvSpPr>
        <p:spPr>
          <a:xfrm>
            <a:off x="2187575" y="4754564"/>
            <a:ext cx="4510088" cy="136525"/>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a:extLst>
              <a:ext uri="{FF2B5EF4-FFF2-40B4-BE49-F238E27FC236}">
                <a16:creationId xmlns:a16="http://schemas.microsoft.com/office/drawing/2014/main" id="{867E5FF2-959B-4EEC-A8CB-1C6AABA634A9}"/>
              </a:ext>
            </a:extLst>
          </p:cNvPr>
          <p:cNvSpPr/>
          <p:nvPr/>
        </p:nvSpPr>
        <p:spPr>
          <a:xfrm>
            <a:off x="4405314" y="2760664"/>
            <a:ext cx="434975" cy="3971925"/>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a:extLst>
              <a:ext uri="{FF2B5EF4-FFF2-40B4-BE49-F238E27FC236}">
                <a16:creationId xmlns:a16="http://schemas.microsoft.com/office/drawing/2014/main" id="{EC49AAFE-5F63-4A8B-9698-11F3FD7F6402}"/>
              </a:ext>
            </a:extLst>
          </p:cNvPr>
          <p:cNvSpPr/>
          <p:nvPr/>
        </p:nvSpPr>
        <p:spPr>
          <a:xfrm>
            <a:off x="4330701" y="4716463"/>
            <a:ext cx="600075" cy="214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8442" name="Picture 6">
            <a:extLst>
              <a:ext uri="{FF2B5EF4-FFF2-40B4-BE49-F238E27FC236}">
                <a16:creationId xmlns:a16="http://schemas.microsoft.com/office/drawing/2014/main" id="{61E40597-F64F-498C-B291-D3ED687CF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4" y="935038"/>
            <a:ext cx="237013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500"/>
                                        <p:tgtEl>
                                          <p:spTgt spid="194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9459">
                                            <p:txEl>
                                              <p:pRg st="5" end="5"/>
                                            </p:txEl>
                                          </p:spTgt>
                                        </p:tgtEl>
                                        <p:attrNameLst>
                                          <p:attrName>style.visibility</p:attrName>
                                        </p:attrNameLst>
                                      </p:cBhvr>
                                      <p:to>
                                        <p:strVal val="visible"/>
                                      </p:to>
                                    </p:set>
                                    <p:animEffect transition="in" filter="fade">
                                      <p:cBhvr>
                                        <p:cTn id="48" dur="500"/>
                                        <p:tgtEl>
                                          <p:spTgt spid="19459">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9459">
                                            <p:txEl>
                                              <p:pRg st="6" end="6"/>
                                            </p:txEl>
                                          </p:spTgt>
                                        </p:tgtEl>
                                        <p:attrNameLst>
                                          <p:attrName>style.visibility</p:attrName>
                                        </p:attrNameLst>
                                      </p:cBhvr>
                                      <p:to>
                                        <p:strVal val="visible"/>
                                      </p:to>
                                    </p:set>
                                    <p:animEffect transition="in" filter="fade">
                                      <p:cBhvr>
                                        <p:cTn id="53"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A403-FF34-42CF-9EE1-ECE7D39457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5C3F7B-E6C5-4C6B-8556-62901920BC96}"/>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1FA8D5F5-CF02-4DD8-8E8B-8BEA2232F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18" y="-1584325"/>
            <a:ext cx="9404349" cy="1052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83305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21"/>
  <p:tag name="ISPRING_RESOURCE_PATHS_HASH" val="6cefca26cfd723173d4fc5f1a1f41ba8a745a"/>
  <p:tag name="ISPRING_SCORM_PASSING_SCORE" val="100.0000000000"/>
  <p:tag name="ISPRING_RESOURCE_PATHS_HASH_2" val="352e2afd9a61ad35d63c30ae21c7223615c2f4"/>
  <p:tag name="ISPRING_ULTRA_SCORM_COURSE_ID" val="26F49347-37FB-4D8D-86B3-B45E72DEE813"/>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MC7Nk+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MC7Nk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MC7Nk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AuzZ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MC7Nk/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AuzZPjnP2+moAAADlAAAAGgAAAG5vbmUvaHRtbF9za2luX3NldHRpbmdzLmpzq+ZSAAKlHCUFK4VqMBvMTyotKcnP00vOzytJzSvRy8svyk0Eq1FSdgMDJR2civPLUosIKE1LTE5FMdTUyMLJBadKhIkmTuYuzpbI6goS01P1khKTs9OL8kvzUiDKnF1dDF2MlcCqarlqAVBLAwQUAAIACADAuzZPvH0190oAAABJAAAAFwAAAG5vbmUvbG9jYWxfc2V0dGluZ3MueG1ss7GvyM1RKEstKs7Mz7NVMtQzUFJIzUvOT8nMS7dVCg1x07VQUiguScxLSczJz0u1VcrLV1Kwt+OyyclPTswJTi0pASos1rfjAgBQSwMEFAACAAgAwrs2T5BJJiUoBQAA9hMAACYAAAB1bml2ZXJzYWwtbm8tdmlkZW8vY29tbW9uX21lc3NhZ2VzLmxuZ61Y/27bNhD+v0DfgRBQYAO6tB3QYBgSF7TExEJkyRXppNkwCIzE2EQk0dUPJ95fe5o92J5kR0p27baBpKRAHJiS77sj+X13R558eMhStBZFKVV+ar07emshkccqkfni1Jqzs19+s1BZ8TzhqcrFqZUrC30YvXxxkvJ8UfOFgO8vXyB0komyhGE50qMvYySTU2s2jsbYvohYEOHZLBrPGQv8yMNj4lmjMY/vTt60P3/E2g6mM+xfR15wHkRj99wa2Spb8XyDPLVQP/16fPzw7v3xz4Ng6BR73iEQMkjv3/YA8lkYeBGgES/yySdmjfT/YXbBnHmuT6xR+2WY9Swkl9ZI/++0m4ch8VlEPdchkUsjP2BmLTzCiGONrlWNlnwtUKXQWop7VC0FsKCShUBlKhPzIlbwIK9FlzMnmGLXj0JCWejazA18a0RVUWxeG1heV0tVgLsSJbLkN6lIjE/gm3m/KkQJrnkFfETwVy0l/FJlXOZH3a6vfC/AjiHZlFCKz2Fx2W5SgHQAfy+rJbxLhHoNLu7zVPEE3RYCAAOK+GqVyrj5paSrQkc4S/mmM4oQX7n+OZA98GhEfGf7xBqRPEFOwfVkB6KEmJIQAApeiuIJtpHhujFHOE2HIUzc84kHH6ZDmMjFMoVPNTSOGQEmzETeZQVMJSFwnNKrIHT0ooErxNGKl+W9KpIDlu7vZxew69sBCMFme+BMY2yBgR8Scl9RiLjqBoMoseF3qyuYKhAwYiYZaElldVmBbLJVKiphopV6Kjw2lLoRtwr0lQq+brgP3o3YOmnu4blvT6Ix26VQj9d5vOxpB+L8rj721VADTfY53xlTixaNg0+QXSAZBkMsggvIgRdDLK4JhUUmtMvGx5fuOTa7BHlvm5S2SS/mOsekG8TjGOw0m9ZS1SU80UsCqcnsSHk0zA0lH+fAYhd7j+TWBhXoYEYLuRYQR5GIotMRpHubOFpUH+fuH9EZdj3ifId6fINyVSGerHkeCyBbzPWebuBdIhPzTtPe+P9cy78Rr9pU/6qtEr5DPr0aGs9BYXlEEbyqRLaqulzrBWvDf0oUWuKPhtBn6k/zT23i49ANfszOlDKr06YCPXt/dpEN3aPOIJ65Uv1360dHQptSQ6Bh0cUReoy0v9VEux27ga6Iiehv5/pnYDNr6hYUNje/Vf2t/aAF8BV6KgadwBqbyCm0OhlUof62lzDrg/AvdcHob39FxtRlUHWuxE0pq07PRs+966uR89ML617PelBsmMs8CNkHwEXbD5YolRnEn/TAnE/JdgWaEnEwkytVp4mRfyrvTJmAta0z8W03fFuozDxNebmlf1OmPjwnimZyYeN0NqCf2im49/7sCfjpu0QJDqGNsbFv697H1mpPexqBfPRSeIxuWyfQUcareAnl+FbVedITqDmCOeQMA1g7Zyp40d2FtQBfhdE8Re3T3weB6I4OkijZgf3pq0qUfw0G0dPYYdDm4Cceqk4ghseHAZhBH6v24Lu163kOZi5w+YccMHlT4jKVwaOjbr8glXbrMWPYnkxBTdSIR9UFtJBDELbksYN5CAe0Voc2AEE7wGSVCkQeuFbPENQpDi8gz5ojlzWa8uIOkjRTKh0Um9lALY5q2Jy+3GjUVSrzQZE/r0TqCTN3FmHHMdc7sJJwer9rOoIEjo9xe8+TqkVvMHuCfagBX+GJRFZDAUNCdtc3+orCXAd4iut7tv/++bfL3pTdbYaFJNaMv6Sw9bdVeDcqzQ3dyZu9C7v/AVBLAwQUAAIACADCuzZP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MK7Nk9LM4aKLwUAAGgdAAAwAAAAdW5pdmVyc2FsLW5vLXZpZGVvL2ZsYXNoX3B1Ymxpc2hpbmdfc2V0dGluZ3MueG1s5Vnbcts2EH33V2DYyWMsO7GbxCPJo0jUWBPdKtJJPJ2OByJXImoQYAFQjvLUr+mH9Uu6EC1a8hVKIk+aPHhkgnvOLvaGJVk9/pRyMgOlmRQ1b393zyMgIhkzMa15p2H7+WuPaENFTLkUUPOE9Mhxfaea5WPOdBKAMSiqCdIIfZSZmpcYkx1VKpeXl7tMZ8relTw3yK93I5lWMgUahAFVyTid44+ZZ6C9KwYHAvxLpbiC1Xd2CKkWTD0Z5xwIi9FyweymKG9zqhOvUoiNaXQxVTIXcVNyqYiajmveL02/td96uZQpqFosBWF9ouu4aJfNEY1jZq2gPGCfgSTApgmau7934JFLFpuk5r3ce2F5UL5ym2fBXmyeWp6mRC8Ic6UgBUNjamhxWWhUMAGF4QBdNyoHJF1bW5E08MmUC8VSPBc0ZVGId4j1Vc1rhecjv+2P/H7TPz8ddQtTnRFhJ+z6Tpig22n55/1B6AfnJ2GvuzEo9D+GG4A2tcyZfjjyA78f+qPzt53Bhgh3o64xfq/R6W6I+eC/DTrhppr6jd6mkOHJoO+GOTkb+qNup//uPBwMumFneI1a5PBKtlYr64lfxQKRuVpNb5Pk6VhQxrHZ3MhxDQbbFadqCqFsM6zGCeUaPPJnBtPfcsqZmdsKxa52AZA1dAaRGdnqq3m2orxruoIQDcOSLGv78E1Z2q9er229Umi/3tadVlbLZjdMpJFPbP3+3mFp/puDh82/x9AqNYZGCTYxs+xBqytLKWaRNDJshh0SbmxzknMe5FkmlbluY6uLpRH30FQnUqxF3l6TseRx6TFIxxD3aQorrT+4YKKNkvsemWCOcvTlIANBAirwuGEG/RuVBDofa8PM4phpX0k3FKOcIB+eh0B6wS1/RwlVei0py9DaFh/Vf+9LA/qPwt3F0r2iAWeoxZaGk7wvYtJS9BKPRxfxIQgXsRPMHG6zB5STEYrqDSRJg3Mn4RTryEXwA4w1M+AkKnMek7nMCWcX6GdJMOPzFP9LgKwey2SiZLpYxdHBEL0Iy4zBJcTHLorOUEWaIxLnlIyDKTT8lbPPZAwTqZAX6AzDhutMF/y7GxFnVOtrUrq08VlxuHX6Lf/jM7tBGs8oDgqbkWN5Q5qZrfDTORHSLHHojojmmBU2KDGLF/dc9rb75WEoOwzG+RtFY41fszTn9FvSlw5Zod5iyLejZZPAP2qBs9qEzhaFbot3QY0lzjAkBSfeiPB0YCIHV8KICiIFnxMa4YCibduYMZlrXCkaREGtv9zCAo9puria4kmGGlUMyolyb//Fy4PDX1+9fnO0W/n373+ePwi6Gt2GnFp1xezWfHDgd0beeLh4BHfPEO+GujHKPwK6d6B3xm1q5gPDvTPyjhHfGXtz0HcG3hr3H0E+MPTfwralSm3XiW/F8+7nPwd4xxrdaIad953w7A6CRSncHtiqFTtM3j1bLmbs73W0DPzGqHlCMFyn3TA4cmkPfYmd2EQJNpiJfQnighmchhhT34nehs5pFh35750IMYhOndRNbX/gtOF3LlKjYnYcrsyNTibgLDAtzjacBjhLcXiNn6yzf02fdarLb9yit9a6/h/t56sfbYv+taX2A1RFydZS9+c4ILYZoB/Y7d/3O58f+cXMaPly1kW4R9UFKBJKyZ3kh8tXkKQjJtIFEQCQFB+y3RwYw5O2q/XED/xe5+2g2/oJjobv1IPFVfnZYe07Q/n+e/3DnL2TMsFSdKt9MC+/5tUPD/aqlbtv7ewg2/rX0frOf1BLAwQUAAIACADCuzZPDnvHIGUDAACXDAAAKgAAAHVuaXZlcnNhbC1uby12aWRlby9mbGFzaF9za2luX3NldHRpbmdzLnhtbJVX207jMBB95yuq7jtdCrsFKVTqDQltF9DS7bvbTFurjh3ZTtn+/Y4vSZw2IYUICc+cY8/leCwitae8cwCpqOCP3X53eNXpROtMSuB6AUnKiIYOjR+7T3/n827PuQUT8h20pnyrjCW3WeAq01rw67XgGve45kImhHWH357sT9SzyDaWwJAu5WzIGspjfvTvx9OLKP6Mu/FgOnloIqxFkhJ+nIutuF6R9X4rRcZjE9qt+Zpou2MKklG+b42IUaWfNSSVmGY3s/6sfxkllaAUmJAepqP+6Gcri5EVsCL7wd393ehCTnnU5405oR2ootrSBv3B7eCuiZaSLVSLPJlNb6a3zXiOu1e78mlcjqDhn27NHIV/BPmlzUWapV/RSCrF1hT0hDMwXyuHCRLj9UPC9MF8rQSTkDmoVZCK0RjbIGTspPjdfE3gplr6P8MhEZm7LQV7M004mR5GISsGQy0ziHr5yvnUTny8ZhovEww3hCkEhKYS9IYZvpFM5dtUbSXuD3xQHgcgbygRS8GyBCYu3gBYtZf4yWRs50oYX2ELApRw8MYgwtJYIl+wrGfIwFgi3023Xjk7nsFPPY6T62FMfDM/rz56gRNc5vXKV7nXnDQ3t1wFR3tDjklEDEMrqwVNwHQt6lmbC6l3FlPEyYFuicY36bfBrY42GRX1ThxeafW6ijTVDOrkthaZVBgMupc+W9+5Go+juIdDjfQcNjpHV41lU8xrEWrBrtuV7rcr6ubWHY1vyWM3IXIPciEEU92O5+H9w23cq3zOMNMa31KQz3wjLuRwoSHc3ybRBBbuCl4KJ1qT9S7BkJoyKCrqGlvfv8gfW9dYniUrkDPUA4VckFWbw+3odsfwVy8pfEBcJTQ4HVPvcDtOaKH3wOAFAESud/ltcAvnSTKmKYMD5DMlMNiEmzKLFKq/Ll8jrqokA8tFevQjqBRKiKs6aghLjKue4TztmtdkpWxmlYmSD/dypFTGfT4ljVjDAWnXXkmVjdFfV0HsVaWcJNPiXROp/abl2udODjDiNLEDCB3B8TUex2FCpL4q1plX68xehmAerWIzlRNqPE0UM2aH/TqK9ZzO2AVez+FGAoTz1RqvghfgFxxXgsj4pYBUnoQat2Njjvho2nGNgz5JddQLTK45RRvwb/yHZPgfUEsDBBQAAgAIAMK7Nk/65zdOKgUAAPIcAAAvAAAAdW5pdmVyc2FsLW5vLXZpZGVvL2h0bWxfcHVibGlzaGluZ19zZXR0aW5ncy54bWzdWd1S2zgUvucpNN7pZQn0Z9syCUyamMHT/G1s2jI7O4xin8RaZMkryaHp1T7NPtg+yR7FxCQQQOkSOu0FEyyf79PR+bddP/qScTIFpZkUDW9/d88jIGKZMDFpeKfR8fO3HtGGioRyKaDhCemRo8Odel6MONNpCMagqCZII/RBbhpeakx+UKtdXl7uMp0re1fywiC/3o1lVssVaBAGVC3ndIY/ZpaD9q4YHAjwL5PiCna4s0NIvWTqyqTgQFiCmgtmD0X5icm4VyulRjS+mChZiKQluVRETUYN75eW395vv1zIlExtloGwJtGHuGiXzQFNEmaVoDxkX4GkwCYparu/98ojlywxacN7uffC8qB87TbPnL08O7U8LYlGEOZqgwwMTaih5WW5o4IxKPQG6EOjCkDSlbUlSQNfTLVQLiUzQTMWR3iHWFM1vHZ0PvSP/aHfa/nnp8NOqaozIgqiju+ECTtB2z/v9SM/PD+Jup2NQZH/OdoAtKlmzvSDoR/6vcgfnr8P+hsi3JW6xvjdZtDZEPPJfx8G0aY79ZrdTSGDk37PDXNyNvCHnaD34Tzq9ztRMLhGzWN4KVrrtdXAr2OCyEIth7dJi2wkKONYa27EuAaD1YpTNYFIHjPMxjHlGjzyZw6T3wrKmZnZDMWidgGQN3UOsRna7Gt4NqO8a7qSEBXDlKxy+/W7KrXfvF05eq3c/fpYa7WsV7VukEojn1j7/b3XlfrvXt2v/h2K1qkxNE6xiJlFDVpeWUgxi6SxYVOskHDjmOOC87DIc6nMdRlbXqyUuIOmPpZixfP2mowkTyqLQTaCpEczjL/BsfDIGIOSo/H6OQgSUoHthRk0aFwhdDHShpl5Wzm+km4qRjnB1oH9D0g3vGXgOKVKr0Rh5Utb0+PD33vSgP6jtG+5dKdoyBnuYnPBSd4XCWkreont0EV8AMJF7ARDhdtwAeWkhKJ6A0nS5NxJOMPEcRH8BCPNDDiJyoInZCYLwtkF2lkSDPEiw/9SIMt9mIyVzOarnGpD9NwtUwaXkBy5bHSGW2QFInEuyTmYcoe/CvaVjGAsFfICnaLbcJ3pkn93I+Kcan1NShc6Piu7WdBr+5+f2QPSZEpxMtiMHPMZstxshZ/OiJBmgUNzxLTAqLBOSVgyv+dytt1vd0NVUtDPj+SNFX7NsoLTx6SvDLJEvUWXb2eXTRz/oAbO26Z0Ok90m7xzakxxhi4pOfFGjI2DiQJcCWMqiBR8RmiME4m2ZWPKZKFxpSwQJbX+dg1LPIbp/GqCDy24o0pAOVHu7b94+er1r2/evjvYrf379z/P7wVdzWoDTu125bDWunfCd0beeJp4AHfH1O6GujG7PwC6c4J3xm2q5j3TvDNyzUzvjL052TsDb833DyDvmfJvYY+lymzVSW75c/0DnwM8sEo3W1HwMYjO1hDMU+H2wFav2elx/TA5H6pvzJKj7zdMhn5z2Doh6KDTThQeuBSEnsTaa+IUS8rYvudwwfRPI/Si70RvneU0fQ79j06E6Dan2um2ba/vdOAPLlLDclocLE2KTipg95+U3Qz7P2cZjqvJk9Xy/1NZnTLxkYvy1orVj1Fw1j69snsrTlmjtlRwgKo43Vqw/sBN4Pv55Ce29Nro1+saLgkhYxb0RJ33Z37XMly8YHUR7lJ1AYpEUnIn+cHiNSIJxFi6IEIAkuFzs5sBE3jS6rQa9KHfDd73O+2tRj9zC/8fouQ8rvnKq+q7wcqHguoF9uqXtR1cX/1OebjzH1BLAwQUAAIACADCuzZP7ExZUrYBAAB6BgAAKAAAAHVuaXZlcnNhbC1uby12aWRlby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wrs2T7jnPPJeAAAAYwAAACUAAAB1bml2ZXJzYWwtbm8tdmlkZW8vbG9jYWxfc2V0dGluZ3MueG1sDcq9DkBADADg3VM03f1tBsdmtOABGhqR9FpxR3h7t33D1/avF3j4Coepw7qoEFhX2w7dHS7zkDcIIZJuJKbsUA2h77JWbCWZOMYUA5xCH18z+4TII/k0h1sEyy77AVBLAQIAABQAAgAIAMC7Nk+4+Zi64gIAAGcKAAAYAAAAAAAAAAEAAAAAAAAAAABub25lL2NvbW1vbl9tZXNzYWdlcy5sbmdQSwECAAAUAAIACADAuzZPFR5gG6MAAAB/AQAAKQAAAAAAAAABAAAAAAAYAwAAbm9uZS9wbGF5YmFja19hbmRfbmF2aWdhdGlvbl9zZXR0aW5ncy54bWxQSwECAAAUAAIACADAuzZPH1SKajADAADHDgAAIgAAAAAAAAABAAAAAAACBAAAbm9uZS9mbGFzaF9wdWJsaXNoaW5nX3NldHRpbmdzLnhtbFBLAQIAABQAAgAIAMC7Nk9xV5SdFQEAANECAAAcAAAAAAAAAAEAAAAAAHIHAABub25lL2ZsYXNoX3NraW5fc2V0dGluZ3MueG1sUEsBAgAAFAACAAgAwLs2T9ebcJYrAwAAbw4AACEAAAAAAAAAAQAAAAAAwQgAAG5vbmUvaHRtbF9wdWJsaXNoaW5nX3NldHRpbmdzLnhtbFBLAQIAABQAAgAIAMC7Nk+Oc/b6agAAAOUAAAAaAAAAAAAAAAEAAAAAACsMAABub25lL2h0bWxfc2tpbl9zZXR0aW5ncy5qc1BLAQIAABQAAgAIAMC7Nk+8fTX3SgAAAEkAAAAXAAAAAAAAAAEAAAAAAM0MAABub25lL2xvY2FsX3NldHRpbmdzLnhtbFBLAQIAABQAAgAIAMK7Nk+QSSYlKAUAAPYTAAAmAAAAAAAAAAEAAAAAAEwNAAB1bml2ZXJzYWwtbm8tdmlkZW8vY29tbW9uX21lc3NhZ2VzLmxuZ1BLAQIAABQAAgAIAMK7Nk8VHmAbowAAAH8BAAA3AAAAAAAAAAEAAAAAALgSAAB1bml2ZXJzYWwtbm8tdmlkZW8vcGxheWJhY2tfYW5kX25hdmlnYXRpb25fc2V0dGluZ3MueG1sUEsBAgAAFAACAAgAwrs2T0szhoovBQAAaB0AADAAAAAAAAAAAQAAAAAAsBMAAHVuaXZlcnNhbC1uby12aWRlby9mbGFzaF9wdWJsaXNoaW5nX3NldHRpbmdzLnhtbFBLAQIAABQAAgAIAMK7Nk8Oe8cgZQMAAJcMAAAqAAAAAAAAAAEAAAAAAC0ZAAB1bml2ZXJzYWwtbm8tdmlkZW8vZmxhc2hfc2tpbl9zZXR0aW5ncy54bWxQSwECAAAUAAIACADCuzZP+uc3TioFAADyHAAALwAAAAAAAAABAAAAAADaHAAAdW5pdmVyc2FsLW5vLXZpZGVvL2h0bWxfcHVibGlzaGluZ19zZXR0aW5ncy54bWxQSwECAAAUAAIACADCuzZP7ExZUrYBAAB6BgAAKAAAAAAAAAABAAAAAABRIgAAdW5pdmVyc2FsLW5vLXZpZGVvL2h0bWxfc2tpbl9zZXR0aW5ncy5qc1BLAQIAABQAAgAIAMK7Nk+45zzyXgAAAGMAAAAlAAAAAAAAAAEAAAAAAE0kAAB1bml2ZXJzYWwtbm8tdmlkZW8vbG9jYWxfc2V0dGluZ3MueG1sUEsFBgAAAAAOAA4AiAQAAO4kA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ed8eb95c3e4629ff8bb3529f39dfe4ee36ae95"/>
  <p:tag name="ISPRING_OUTPUT_FOLDER" val="[[&quot;\uFFFD\uFFFDQj{D1961B4B-4104-4DBD-91AB-5334FB564497}&quot;,&quot;C:\\Users\\e15108\\OneDrive - SD41\\Statistics\\Online Stats Notes\\BCMathca\\AP Stat&quot;],[&quot;\uFFFDʾ\&quot;{58857F64-F778-46F3-A3E4-9740F72F057B}&quot;,&quot;C:\\Users\\Danny\\OneDrive - SD41\\Website\\Statistics&quot;]]"/>
  <p:tag name="ISPRING_ULTRA_SCORM_COURCE_TITLE" val="AP Stats 2.1 Density Curves"/>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PRESENTATION_TITLE" val="AP Stats 2.1 Density Curves"/>
</p:tagLst>
</file>

<file path=ppt/tags/tag10.xml><?xml version="1.0" encoding="utf-8"?>
<p:tagLst xmlns:a="http://schemas.openxmlformats.org/drawingml/2006/main" xmlns:r="http://schemas.openxmlformats.org/officeDocument/2006/relationships" xmlns:p="http://schemas.openxmlformats.org/presentationml/2006/main">
  <p:tag name="GENSWF_SLIDE_UID" val="{484A25C7-5B27-4666-9E89-1DDF117A9650}: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D8F9192D-E916-425B-8FC7-522E7B3FB98D}:277"/>
</p:tagLst>
</file>

<file path=ppt/tags/tag12.xml><?xml version="1.0" encoding="utf-8"?>
<p:tagLst xmlns:a="http://schemas.openxmlformats.org/drawingml/2006/main" xmlns:r="http://schemas.openxmlformats.org/officeDocument/2006/relationships" xmlns:p="http://schemas.openxmlformats.org/presentationml/2006/main">
  <p:tag name="GENSWF_SLIDE_UID" val="{62FBB227-7D31-4BBD-A1C5-12E3463196B8}:294"/>
</p:tagLst>
</file>

<file path=ppt/tags/tag13.xml><?xml version="1.0" encoding="utf-8"?>
<p:tagLst xmlns:a="http://schemas.openxmlformats.org/drawingml/2006/main" xmlns:r="http://schemas.openxmlformats.org/officeDocument/2006/relationships" xmlns:p="http://schemas.openxmlformats.org/presentationml/2006/main">
  <p:tag name="GENSWF_SLIDE_UID" val="{6CFCD891-A83A-41FF-A389-089B94405B77}: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D55A6361-02CA-40A8-8E12-B104FAF05BAA}:287"/>
</p:tagLst>
</file>

<file path=ppt/tags/tag15.xml><?xml version="1.0" encoding="utf-8"?>
<p:tagLst xmlns:a="http://schemas.openxmlformats.org/drawingml/2006/main" xmlns:r="http://schemas.openxmlformats.org/officeDocument/2006/relationships" xmlns:p="http://schemas.openxmlformats.org/presentationml/2006/main">
  <p:tag name="GENSWF_SLIDE_UID" val="{60439D12-C323-462A-A387-59A8CC9D562F}:284"/>
</p:tagLst>
</file>

<file path=ppt/tags/tag16.xml><?xml version="1.0" encoding="utf-8"?>
<p:tagLst xmlns:a="http://schemas.openxmlformats.org/drawingml/2006/main" xmlns:r="http://schemas.openxmlformats.org/officeDocument/2006/relationships" xmlns:p="http://schemas.openxmlformats.org/presentationml/2006/main">
  <p:tag name="GENSWF_SLIDE_UID" val="{E3C16097-5EA2-4E85-AD25-7D991F90EF8E}:263"/>
</p:tagLst>
</file>

<file path=ppt/tags/tag17.xml><?xml version="1.0" encoding="utf-8"?>
<p:tagLst xmlns:a="http://schemas.openxmlformats.org/drawingml/2006/main" xmlns:r="http://schemas.openxmlformats.org/officeDocument/2006/relationships" xmlns:p="http://schemas.openxmlformats.org/presentationml/2006/main">
  <p:tag name="GENSWF_SLIDE_UID" val="{455FA9C1-C6D9-4E21-8C12-AE30EDDE552A}:292"/>
</p:tagLst>
</file>

<file path=ppt/tags/tag18.xml><?xml version="1.0" encoding="utf-8"?>
<p:tagLst xmlns:a="http://schemas.openxmlformats.org/drawingml/2006/main" xmlns:r="http://schemas.openxmlformats.org/officeDocument/2006/relationships" xmlns:p="http://schemas.openxmlformats.org/presentationml/2006/main">
  <p:tag name="GENSWF_SLIDE_UID" val="{17FA0428-DF79-43CA-873B-A96639A06C7C}:295"/>
</p:tagLst>
</file>

<file path=ppt/tags/tag19.xml><?xml version="1.0" encoding="utf-8"?>
<p:tagLst xmlns:a="http://schemas.openxmlformats.org/drawingml/2006/main" xmlns:r="http://schemas.openxmlformats.org/officeDocument/2006/relationships" xmlns:p="http://schemas.openxmlformats.org/presentationml/2006/main">
  <p:tag name="GENSWF_SLIDE_UID" val="{666E3FA1-7BF9-472E-80ED-10C954096F5F}:285"/>
</p:tagLst>
</file>

<file path=ppt/tags/tag2.xml><?xml version="1.0" encoding="utf-8"?>
<p:tagLst xmlns:a="http://schemas.openxmlformats.org/drawingml/2006/main" xmlns:r="http://schemas.openxmlformats.org/officeDocument/2006/relationships" xmlns:p="http://schemas.openxmlformats.org/presentationml/2006/main">
  <p:tag name="GENSWF_SLIDE_UID" val="{27578C7B-D83F-4A2A-B90B-C689C663C966}: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2957062B-6B85-4018-9C0D-099C72925388}:265"/>
</p:tagLst>
</file>

<file path=ppt/tags/tag21.xml><?xml version="1.0" encoding="utf-8"?>
<p:tagLst xmlns:a="http://schemas.openxmlformats.org/drawingml/2006/main" xmlns:r="http://schemas.openxmlformats.org/officeDocument/2006/relationships" xmlns:p="http://schemas.openxmlformats.org/presentationml/2006/main">
  <p:tag name="GENSWF_SLIDE_UID" val="{57CB6687-1F3E-4A28-B9B9-F5CB52B6DEAC}:270"/>
</p:tagLst>
</file>

<file path=ppt/tags/tag22.xml><?xml version="1.0" encoding="utf-8"?>
<p:tagLst xmlns:a="http://schemas.openxmlformats.org/drawingml/2006/main" xmlns:r="http://schemas.openxmlformats.org/officeDocument/2006/relationships" xmlns:p="http://schemas.openxmlformats.org/presentationml/2006/main">
  <p:tag name="GENSWF_SLIDE_UID" val="{0F7E0052-AF2B-4C9D-8DDA-B664178EA215}:266"/>
</p:tagLst>
</file>

<file path=ppt/tags/tag23.xml><?xml version="1.0" encoding="utf-8"?>
<p:tagLst xmlns:a="http://schemas.openxmlformats.org/drawingml/2006/main" xmlns:r="http://schemas.openxmlformats.org/officeDocument/2006/relationships" xmlns:p="http://schemas.openxmlformats.org/presentationml/2006/main">
  <p:tag name="GENSWF_SLIDE_UID" val="{5C4F78DD-98FD-45B8-B11E-6941B3203ABB}:267"/>
</p:tagLst>
</file>

<file path=ppt/tags/tag24.xml><?xml version="1.0" encoding="utf-8"?>
<p:tagLst xmlns:a="http://schemas.openxmlformats.org/drawingml/2006/main" xmlns:r="http://schemas.openxmlformats.org/officeDocument/2006/relationships" xmlns:p="http://schemas.openxmlformats.org/presentationml/2006/main">
  <p:tag name="GENSWF_SLIDE_UID" val="{9045808F-4E07-4F17-B273-250E41FD0711}:257"/>
</p:tagLst>
</file>

<file path=ppt/tags/tag25.xml><?xml version="1.0" encoding="utf-8"?>
<p:tagLst xmlns:a="http://schemas.openxmlformats.org/drawingml/2006/main" xmlns:r="http://schemas.openxmlformats.org/officeDocument/2006/relationships" xmlns:p="http://schemas.openxmlformats.org/presentationml/2006/main">
  <p:tag name="GENSWF_SLIDE_UID" val="{92EC3B68-FBE5-43A2-91FD-AB47768AE7C3}:258"/>
</p:tagLst>
</file>

<file path=ppt/tags/tag26.xml><?xml version="1.0" encoding="utf-8"?>
<p:tagLst xmlns:a="http://schemas.openxmlformats.org/drawingml/2006/main" xmlns:r="http://schemas.openxmlformats.org/officeDocument/2006/relationships" xmlns:p="http://schemas.openxmlformats.org/presentationml/2006/main">
  <p:tag name="GENSWF_SLIDE_UID" val="{1C6E8EC6-0F2A-4A9C-907D-81050ED07CD7}:268"/>
</p:tagLst>
</file>

<file path=ppt/tags/tag27.xml><?xml version="1.0" encoding="utf-8"?>
<p:tagLst xmlns:a="http://schemas.openxmlformats.org/drawingml/2006/main" xmlns:r="http://schemas.openxmlformats.org/officeDocument/2006/relationships" xmlns:p="http://schemas.openxmlformats.org/presentationml/2006/main">
  <p:tag name="GENSWF_SLIDE_UID" val="{8A17EB69-9BC5-4DE5-B993-55149F77106C}:264"/>
</p:tagLst>
</file>

<file path=ppt/tags/tag28.xml><?xml version="1.0" encoding="utf-8"?>
<p:tagLst xmlns:a="http://schemas.openxmlformats.org/drawingml/2006/main" xmlns:r="http://schemas.openxmlformats.org/officeDocument/2006/relationships" xmlns:p="http://schemas.openxmlformats.org/presentationml/2006/main">
  <p:tag name="GENSWF_SLIDE_UID" val="{C3A45FFA-B045-4E0A-90B9-37EEC51C8E98}:291"/>
</p:tagLst>
</file>

<file path=ppt/tags/tag29.xml><?xml version="1.0" encoding="utf-8"?>
<p:tagLst xmlns:a="http://schemas.openxmlformats.org/drawingml/2006/main" xmlns:r="http://schemas.openxmlformats.org/officeDocument/2006/relationships" xmlns:p="http://schemas.openxmlformats.org/presentationml/2006/main">
  <p:tag name="GENSWF_SLIDE_UID" val="{2C04E557-DC04-4394-A66C-D30851C765F7}:289"/>
</p:tagLst>
</file>

<file path=ppt/tags/tag3.xml><?xml version="1.0" encoding="utf-8"?>
<p:tagLst xmlns:a="http://schemas.openxmlformats.org/drawingml/2006/main" xmlns:r="http://schemas.openxmlformats.org/officeDocument/2006/relationships" xmlns:p="http://schemas.openxmlformats.org/presentationml/2006/main">
  <p:tag name="GENSWF_SLIDE_UID" val="{D2FD26A1-6939-482A-ADCC-C4F545ADC45D}:286"/>
</p:tagLst>
</file>

<file path=ppt/tags/tag30.xml><?xml version="1.0" encoding="utf-8"?>
<p:tagLst xmlns:a="http://schemas.openxmlformats.org/drawingml/2006/main" xmlns:r="http://schemas.openxmlformats.org/officeDocument/2006/relationships" xmlns:p="http://schemas.openxmlformats.org/presentationml/2006/main">
  <p:tag name="GENSWF_SLIDE_UID" val="{D08DA957-B97C-4696-8F30-23F4F528FD6D}:288"/>
</p:tagLst>
</file>

<file path=ppt/tags/tag4.xml><?xml version="1.0" encoding="utf-8"?>
<p:tagLst xmlns:a="http://schemas.openxmlformats.org/drawingml/2006/main" xmlns:r="http://schemas.openxmlformats.org/officeDocument/2006/relationships" xmlns:p="http://schemas.openxmlformats.org/presentationml/2006/main">
  <p:tag name="GENSWF_SLIDE_UID" val="{84D73C4E-0C9A-40B5-B492-8E60AB641806}:283"/>
</p:tagLst>
</file>

<file path=ppt/tags/tag5.xml><?xml version="1.0" encoding="utf-8"?>
<p:tagLst xmlns:a="http://schemas.openxmlformats.org/drawingml/2006/main" xmlns:r="http://schemas.openxmlformats.org/officeDocument/2006/relationships" xmlns:p="http://schemas.openxmlformats.org/presentationml/2006/main">
  <p:tag name="GENSWF_SLIDE_UID" val="{0B3997F0-05FE-496F-BF41-00E5131BB901}:275"/>
</p:tagLst>
</file>

<file path=ppt/tags/tag6.xml><?xml version="1.0" encoding="utf-8"?>
<p:tagLst xmlns:a="http://schemas.openxmlformats.org/drawingml/2006/main" xmlns:r="http://schemas.openxmlformats.org/officeDocument/2006/relationships" xmlns:p="http://schemas.openxmlformats.org/presentationml/2006/main">
  <p:tag name="GENSWF_SLIDE_UID" val="{0E171F0F-62ED-45E2-AF7B-7D9C8A97A2C1}:273"/>
</p:tagLst>
</file>

<file path=ppt/tags/tag7.xml><?xml version="1.0" encoding="utf-8"?>
<p:tagLst xmlns:a="http://schemas.openxmlformats.org/drawingml/2006/main" xmlns:r="http://schemas.openxmlformats.org/officeDocument/2006/relationships" xmlns:p="http://schemas.openxmlformats.org/presentationml/2006/main">
  <p:tag name="GENSWF_SLIDE_UID" val="{D85D2AB5-DDB8-4913-82B8-72B8C30B2A62}:296"/>
</p:tagLst>
</file>

<file path=ppt/tags/tag8.xml><?xml version="1.0" encoding="utf-8"?>
<p:tagLst xmlns:a="http://schemas.openxmlformats.org/drawingml/2006/main" xmlns:r="http://schemas.openxmlformats.org/officeDocument/2006/relationships" xmlns:p="http://schemas.openxmlformats.org/presentationml/2006/main">
  <p:tag name="GENSWF_SLIDE_UID" val="{B011293F-4B40-43F0-9C7B-71D55E08ACFD}:297"/>
</p:tagLst>
</file>

<file path=ppt/tags/tag9.xml><?xml version="1.0" encoding="utf-8"?>
<p:tagLst xmlns:a="http://schemas.openxmlformats.org/drawingml/2006/main" xmlns:r="http://schemas.openxmlformats.org/officeDocument/2006/relationships" xmlns:p="http://schemas.openxmlformats.org/presentationml/2006/main">
  <p:tag name="GENSWF_SLIDE_UID" val="{C13851EC-4FE2-404F-8F3D-B02E9701824F}:27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7" ma:contentTypeDescription="Create a new document." ma:contentTypeScope="" ma:versionID="1b1edf01fed75f8dcf781f63aba0d301">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6b09d2423367d64f04fd6b4058b00a7"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225B99B7-1191-41B1-829F-89F283A7F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4DB3CE-0DD8-4B1E-A531-24BC57B28D18}">
  <ds:schemaRefs>
    <ds:schemaRef ds:uri="http://schemas.microsoft.com/sharepoint/v3/contenttype/forms"/>
  </ds:schemaRefs>
</ds:datastoreItem>
</file>

<file path=customXml/itemProps3.xml><?xml version="1.0" encoding="utf-8"?>
<ds:datastoreItem xmlns:ds="http://schemas.openxmlformats.org/officeDocument/2006/customXml" ds:itemID="{209EC1AD-5212-4F25-A962-36A45B69740C}">
  <ds:schemaRefs>
    <ds:schemaRef ds:uri="http://purl.org/dc/terms/"/>
    <ds:schemaRef ds:uri="d00fb86e-a52e-4f2f-9300-62c8872f8705"/>
    <ds:schemaRef ds:uri="http://schemas.microsoft.com/office/2006/documentManagement/types"/>
    <ds:schemaRef ds:uri="http://schemas.microsoft.com/office/infopath/2007/PartnerControls"/>
    <ds:schemaRef ds:uri="http://purl.org/dc/elements/1.1/"/>
    <ds:schemaRef ds:uri="http://schemas.microsoft.com/office/2006/metadata/properties"/>
    <ds:schemaRef ds:uri="0592969b-b9e0-4bc7-baa3-fba5b5725717"/>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Oriel</Template>
  <TotalTime>4897</TotalTime>
  <Words>2406</Words>
  <Application>Microsoft Office PowerPoint</Application>
  <PresentationFormat>Widescreen</PresentationFormat>
  <Paragraphs>229</Paragraphs>
  <Slides>29</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Cambria Math</vt:lpstr>
      <vt:lpstr>Century Schoolbook</vt:lpstr>
      <vt:lpstr>Courier New</vt:lpstr>
      <vt:lpstr>Times New Roman</vt:lpstr>
      <vt:lpstr>Wingdings</vt:lpstr>
      <vt:lpstr>Wingdings 2</vt:lpstr>
      <vt:lpstr>Oriel</vt:lpstr>
      <vt:lpstr>Equation</vt:lpstr>
      <vt:lpstr>2.1 Z-scores, Density Curves and Measures of Relative standing</vt:lpstr>
      <vt:lpstr>PowerPoint Presentation</vt:lpstr>
      <vt:lpstr>Z-scores!  What are Z-scores?</vt:lpstr>
      <vt:lpstr>PowerPoint Presentation</vt:lpstr>
      <vt:lpstr>Standardizing a Value:</vt:lpstr>
      <vt:lpstr>What to MASTER!!??!</vt:lpstr>
      <vt:lpstr>PowerPoint Presentation</vt:lpstr>
      <vt:lpstr>Using the Z-score Table</vt:lpstr>
      <vt:lpstr>PowerPoint Presentation</vt:lpstr>
      <vt:lpstr>PowerPoint Presentation</vt:lpstr>
      <vt:lpstr>PowerPoint Presentation</vt:lpstr>
      <vt:lpstr>Sally and her friends are in a class where the scores are approximately normally distributed.  The mean score in the class is 70.5% with a std dev of 6.5%.  Calculate the z-score for each percentage: </vt:lpstr>
      <vt:lpstr>PowerPoint Presentation</vt:lpstr>
      <vt:lpstr> </vt:lpstr>
      <vt:lpstr>Inv-Norm(Area) = z-score</vt:lpstr>
      <vt:lpstr>PowerPoint Presentation</vt:lpstr>
      <vt:lpstr>PowerPoint Presentation</vt:lpstr>
      <vt:lpstr>PowerPoint Presentation</vt:lpstr>
      <vt:lpstr>Area under Normal Distribution within several Std Deviations: </vt:lpstr>
      <vt:lpstr>PowerPoint Presentation</vt:lpstr>
      <vt:lpstr>Ex: Julie wrote the SAT in her school district with 700 other students.  The highest possible score is 1600.  The distribution of scores is given below: </vt:lpstr>
      <vt:lpstr>PowerPoint Presentation</vt:lpstr>
      <vt:lpstr>Definition of a Density Curve? </vt:lpstr>
      <vt:lpstr>Mean &amp; Median with Density Curves</vt:lpstr>
      <vt:lpstr>Ex: Match each scenario with a proper density curve: </vt:lpstr>
      <vt:lpstr>Chebyshev’s Inequality:</vt:lpstr>
      <vt:lpstr>Chebyshev’s Inequality:</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2.1 Density Curves</dc:title>
  <dc:creator>danny young</dc:creator>
  <cp:lastModifiedBy>Danny Young</cp:lastModifiedBy>
  <cp:revision>120</cp:revision>
  <dcterms:created xsi:type="dcterms:W3CDTF">2010-09-17T01:06:46Z</dcterms:created>
  <dcterms:modified xsi:type="dcterms:W3CDTF">2024-10-02T16:56:35Z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